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5"/>
  </p:notesMasterIdLst>
  <p:sldIdLst>
    <p:sldId id="256" r:id="rId2"/>
    <p:sldId id="257" r:id="rId3"/>
    <p:sldId id="258" r:id="rId4"/>
    <p:sldId id="259" r:id="rId5"/>
    <p:sldId id="261" r:id="rId6"/>
    <p:sldId id="262" r:id="rId7"/>
    <p:sldId id="263" r:id="rId8"/>
    <p:sldId id="264" r:id="rId9"/>
    <p:sldId id="265" r:id="rId10"/>
    <p:sldId id="525" r:id="rId11"/>
    <p:sldId id="268" r:id="rId12"/>
    <p:sldId id="269" r:id="rId13"/>
    <p:sldId id="270" r:id="rId14"/>
    <p:sldId id="389" r:id="rId15"/>
    <p:sldId id="271" r:id="rId16"/>
    <p:sldId id="273" r:id="rId17"/>
    <p:sldId id="274" r:id="rId18"/>
    <p:sldId id="275" r:id="rId19"/>
    <p:sldId id="418" r:id="rId20"/>
    <p:sldId id="276" r:id="rId21"/>
    <p:sldId id="387" r:id="rId22"/>
    <p:sldId id="419" r:id="rId23"/>
    <p:sldId id="420" r:id="rId24"/>
    <p:sldId id="278" r:id="rId25"/>
    <p:sldId id="279" r:id="rId26"/>
    <p:sldId id="280" r:id="rId27"/>
    <p:sldId id="281" r:id="rId28"/>
    <p:sldId id="282" r:id="rId29"/>
    <p:sldId id="283" r:id="rId30"/>
    <p:sldId id="285" r:id="rId31"/>
    <p:sldId id="286" r:id="rId32"/>
    <p:sldId id="287" r:id="rId33"/>
    <p:sldId id="292" r:id="rId34"/>
    <p:sldId id="293" r:id="rId35"/>
    <p:sldId id="294" r:id="rId36"/>
    <p:sldId id="295" r:id="rId37"/>
    <p:sldId id="296" r:id="rId38"/>
    <p:sldId id="385" r:id="rId39"/>
    <p:sldId id="524" r:id="rId40"/>
    <p:sldId id="297" r:id="rId41"/>
    <p:sldId id="298" r:id="rId42"/>
    <p:sldId id="299" r:id="rId43"/>
    <p:sldId id="300" r:id="rId44"/>
    <p:sldId id="301" r:id="rId45"/>
    <p:sldId id="302" r:id="rId46"/>
    <p:sldId id="304" r:id="rId47"/>
    <p:sldId id="523" r:id="rId48"/>
    <p:sldId id="303" r:id="rId49"/>
    <p:sldId id="305" r:id="rId50"/>
    <p:sldId id="306" r:id="rId51"/>
    <p:sldId id="307" r:id="rId52"/>
    <p:sldId id="522" r:id="rId53"/>
    <p:sldId id="324" r:id="rId54"/>
    <p:sldId id="325" r:id="rId55"/>
    <p:sldId id="521" r:id="rId56"/>
    <p:sldId id="330" r:id="rId57"/>
    <p:sldId id="331" r:id="rId58"/>
    <p:sldId id="641" r:id="rId59"/>
    <p:sldId id="332" r:id="rId60"/>
    <p:sldId id="333" r:id="rId61"/>
    <p:sldId id="642" r:id="rId62"/>
    <p:sldId id="520" r:id="rId63"/>
    <p:sldId id="334" r:id="rId64"/>
    <p:sldId id="335" r:id="rId65"/>
    <p:sldId id="336" r:id="rId66"/>
    <p:sldId id="337" r:id="rId67"/>
    <p:sldId id="338" r:id="rId68"/>
    <p:sldId id="339" r:id="rId69"/>
    <p:sldId id="340" r:id="rId70"/>
    <p:sldId id="341" r:id="rId71"/>
    <p:sldId id="519" r:id="rId72"/>
    <p:sldId id="342" r:id="rId73"/>
    <p:sldId id="343" r:id="rId74"/>
    <p:sldId id="415" r:id="rId75"/>
    <p:sldId id="344" r:id="rId76"/>
    <p:sldId id="345" r:id="rId77"/>
    <p:sldId id="416" r:id="rId78"/>
    <p:sldId id="518" r:id="rId79"/>
    <p:sldId id="346" r:id="rId80"/>
    <p:sldId id="347" r:id="rId81"/>
    <p:sldId id="348" r:id="rId82"/>
    <p:sldId id="349" r:id="rId83"/>
    <p:sldId id="350" r:id="rId84"/>
    <p:sldId id="351" r:id="rId85"/>
    <p:sldId id="378" r:id="rId86"/>
    <p:sldId id="370" r:id="rId87"/>
    <p:sldId id="353" r:id="rId88"/>
    <p:sldId id="371" r:id="rId89"/>
    <p:sldId id="372" r:id="rId90"/>
    <p:sldId id="373" r:id="rId91"/>
    <p:sldId id="374" r:id="rId92"/>
    <p:sldId id="375" r:id="rId93"/>
    <p:sldId id="376" r:id="rId94"/>
    <p:sldId id="354" r:id="rId95"/>
    <p:sldId id="357" r:id="rId96"/>
    <p:sldId id="377" r:id="rId97"/>
    <p:sldId id="379" r:id="rId98"/>
    <p:sldId id="380" r:id="rId99"/>
    <p:sldId id="358" r:id="rId100"/>
    <p:sldId id="359" r:id="rId101"/>
    <p:sldId id="383" r:id="rId102"/>
    <p:sldId id="384" r:id="rId103"/>
    <p:sldId id="360" r:id="rId104"/>
    <p:sldId id="361" r:id="rId105"/>
    <p:sldId id="368" r:id="rId106"/>
    <p:sldId id="381" r:id="rId107"/>
    <p:sldId id="362" r:id="rId108"/>
    <p:sldId id="367" r:id="rId109"/>
    <p:sldId id="382" r:id="rId110"/>
    <p:sldId id="363" r:id="rId111"/>
    <p:sldId id="364" r:id="rId112"/>
    <p:sldId id="365" r:id="rId113"/>
    <p:sldId id="366" r:id="rId114"/>
    <p:sldId id="369" r:id="rId115"/>
    <p:sldId id="517" r:id="rId116"/>
    <p:sldId id="560" r:id="rId117"/>
    <p:sldId id="561" r:id="rId118"/>
    <p:sldId id="421" r:id="rId119"/>
    <p:sldId id="562" r:id="rId120"/>
    <p:sldId id="563" r:id="rId121"/>
    <p:sldId id="463" r:id="rId122"/>
    <p:sldId id="464" r:id="rId123"/>
    <p:sldId id="465" r:id="rId124"/>
    <p:sldId id="526" r:id="rId125"/>
    <p:sldId id="565" r:id="rId126"/>
    <p:sldId id="564" r:id="rId127"/>
    <p:sldId id="466" r:id="rId128"/>
    <p:sldId id="467" r:id="rId129"/>
    <p:sldId id="566" r:id="rId130"/>
    <p:sldId id="468" r:id="rId131"/>
    <p:sldId id="591" r:id="rId132"/>
    <p:sldId id="592" r:id="rId133"/>
    <p:sldId id="513" r:id="rId134"/>
    <p:sldId id="527" r:id="rId135"/>
    <p:sldId id="529" r:id="rId136"/>
    <p:sldId id="528" r:id="rId137"/>
    <p:sldId id="469" r:id="rId138"/>
    <p:sldId id="470" r:id="rId139"/>
    <p:sldId id="471" r:id="rId140"/>
    <p:sldId id="472" r:id="rId141"/>
    <p:sldId id="473" r:id="rId142"/>
    <p:sldId id="474" r:id="rId143"/>
    <p:sldId id="475" r:id="rId144"/>
    <p:sldId id="476" r:id="rId145"/>
    <p:sldId id="477" r:id="rId146"/>
    <p:sldId id="478" r:id="rId147"/>
    <p:sldId id="479" r:id="rId148"/>
    <p:sldId id="480" r:id="rId149"/>
    <p:sldId id="481" r:id="rId150"/>
    <p:sldId id="482" r:id="rId151"/>
    <p:sldId id="575" r:id="rId152"/>
    <p:sldId id="483" r:id="rId153"/>
    <p:sldId id="484" r:id="rId154"/>
    <p:sldId id="567" r:id="rId155"/>
    <p:sldId id="568" r:id="rId156"/>
    <p:sldId id="510" r:id="rId157"/>
    <p:sldId id="530" r:id="rId158"/>
    <p:sldId id="532" r:id="rId159"/>
    <p:sldId id="531" r:id="rId160"/>
    <p:sldId id="485" r:id="rId161"/>
    <p:sldId id="486" r:id="rId162"/>
    <p:sldId id="487" r:id="rId163"/>
    <p:sldId id="488" r:id="rId164"/>
    <p:sldId id="489" r:id="rId165"/>
    <p:sldId id="490" r:id="rId166"/>
    <p:sldId id="569" r:id="rId167"/>
    <p:sldId id="491" r:id="rId168"/>
    <p:sldId id="492" r:id="rId169"/>
    <p:sldId id="493" r:id="rId170"/>
    <p:sldId id="507" r:id="rId171"/>
    <p:sldId id="535" r:id="rId172"/>
    <p:sldId id="533" r:id="rId173"/>
    <p:sldId id="534" r:id="rId174"/>
    <p:sldId id="494" r:id="rId175"/>
    <p:sldId id="495" r:id="rId176"/>
    <p:sldId id="571" r:id="rId177"/>
    <p:sldId id="496" r:id="rId178"/>
    <p:sldId id="572" r:id="rId179"/>
    <p:sldId id="497" r:id="rId180"/>
    <p:sldId id="574" r:id="rId181"/>
    <p:sldId id="498" r:id="rId182"/>
    <p:sldId id="573" r:id="rId183"/>
    <p:sldId id="504" r:id="rId184"/>
    <p:sldId id="499" r:id="rId185"/>
    <p:sldId id="500" r:id="rId186"/>
    <p:sldId id="502" r:id="rId187"/>
    <p:sldId id="536" r:id="rId188"/>
    <p:sldId id="537" r:id="rId189"/>
    <p:sldId id="577" r:id="rId190"/>
    <p:sldId id="538" r:id="rId191"/>
    <p:sldId id="539" r:id="rId192"/>
    <p:sldId id="540" r:id="rId193"/>
    <p:sldId id="541" r:id="rId194"/>
    <p:sldId id="542" r:id="rId195"/>
    <p:sldId id="543" r:id="rId196"/>
    <p:sldId id="544" r:id="rId197"/>
    <p:sldId id="587" r:id="rId198"/>
    <p:sldId id="549" r:id="rId199"/>
    <p:sldId id="606" r:id="rId200"/>
    <p:sldId id="578" r:id="rId201"/>
    <p:sldId id="545" r:id="rId202"/>
    <p:sldId id="576" r:id="rId203"/>
    <p:sldId id="579" r:id="rId204"/>
    <p:sldId id="607" r:id="rId205"/>
    <p:sldId id="580" r:id="rId206"/>
    <p:sldId id="546" r:id="rId207"/>
    <p:sldId id="588" r:id="rId208"/>
    <p:sldId id="609" r:id="rId209"/>
    <p:sldId id="610" r:id="rId210"/>
    <p:sldId id="582" r:id="rId211"/>
    <p:sldId id="608" r:id="rId212"/>
    <p:sldId id="611" r:id="rId213"/>
    <p:sldId id="589" r:id="rId214"/>
    <p:sldId id="590" r:id="rId215"/>
    <p:sldId id="548" r:id="rId216"/>
    <p:sldId id="583" r:id="rId217"/>
    <p:sldId id="585" r:id="rId218"/>
    <p:sldId id="550" r:id="rId219"/>
    <p:sldId id="626" r:id="rId220"/>
    <p:sldId id="643" r:id="rId221"/>
    <p:sldId id="627" r:id="rId222"/>
    <p:sldId id="629" r:id="rId223"/>
    <p:sldId id="630" r:id="rId224"/>
    <p:sldId id="632" r:id="rId225"/>
    <p:sldId id="633" r:id="rId226"/>
    <p:sldId id="644" r:id="rId227"/>
    <p:sldId id="595" r:id="rId228"/>
    <p:sldId id="593" r:id="rId229"/>
    <p:sldId id="594" r:id="rId230"/>
    <p:sldId id="556" r:id="rId231"/>
    <p:sldId id="586" r:id="rId232"/>
    <p:sldId id="555" r:id="rId233"/>
    <p:sldId id="554" r:id="rId234"/>
    <p:sldId id="557" r:id="rId235"/>
    <p:sldId id="558" r:id="rId236"/>
    <p:sldId id="559" r:id="rId237"/>
    <p:sldId id="596" r:id="rId238"/>
    <p:sldId id="597" r:id="rId239"/>
    <p:sldId id="598" r:id="rId240"/>
    <p:sldId id="599" r:id="rId241"/>
    <p:sldId id="600" r:id="rId242"/>
    <p:sldId id="601" r:id="rId243"/>
    <p:sldId id="602" r:id="rId244"/>
    <p:sldId id="603" r:id="rId245"/>
    <p:sldId id="604" r:id="rId246"/>
    <p:sldId id="605" r:id="rId247"/>
    <p:sldId id="612" r:id="rId248"/>
    <p:sldId id="645" r:id="rId249"/>
    <p:sldId id="613" r:id="rId250"/>
    <p:sldId id="614" r:id="rId251"/>
    <p:sldId id="620" r:id="rId252"/>
    <p:sldId id="615" r:id="rId253"/>
    <p:sldId id="618" r:id="rId254"/>
    <p:sldId id="619" r:id="rId255"/>
    <p:sldId id="617" r:id="rId256"/>
    <p:sldId id="621" r:id="rId257"/>
    <p:sldId id="622" r:id="rId258"/>
    <p:sldId id="623" r:id="rId259"/>
    <p:sldId id="624" r:id="rId260"/>
    <p:sldId id="625" r:id="rId261"/>
    <p:sldId id="634" r:id="rId262"/>
    <p:sldId id="635" r:id="rId263"/>
    <p:sldId id="636" r:id="rId264"/>
    <p:sldId id="637" r:id="rId265"/>
    <p:sldId id="638" r:id="rId266"/>
    <p:sldId id="639" r:id="rId267"/>
    <p:sldId id="640" r:id="rId268"/>
    <p:sldId id="646" r:id="rId269"/>
    <p:sldId id="647" r:id="rId270"/>
    <p:sldId id="648" r:id="rId271"/>
    <p:sldId id="649" r:id="rId272"/>
    <p:sldId id="650" r:id="rId273"/>
    <p:sldId id="651" r:id="rId274"/>
    <p:sldId id="652" r:id="rId275"/>
    <p:sldId id="653" r:id="rId276"/>
    <p:sldId id="654" r:id="rId277"/>
    <p:sldId id="655" r:id="rId278"/>
    <p:sldId id="656" r:id="rId279"/>
    <p:sldId id="657" r:id="rId280"/>
    <p:sldId id="658" r:id="rId281"/>
    <p:sldId id="659" r:id="rId282"/>
    <p:sldId id="660" r:id="rId283"/>
    <p:sldId id="661" r:id="rId2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92" autoAdjust="0"/>
  </p:normalViewPr>
  <p:slideViewPr>
    <p:cSldViewPr snapToGrid="0" snapToObjects="1">
      <p:cViewPr varScale="1">
        <p:scale>
          <a:sx n="94" d="100"/>
          <a:sy n="94" d="100"/>
        </p:scale>
        <p:origin x="1552"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CDFB13-8C7E-2148-B293-047F9641DD71}" type="datetimeFigureOut">
              <a:rPr lang="en-US" smtClean="0"/>
              <a:t>9/28/2018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E12D7-AE97-9243-8341-9A20FCA5A307}" type="slidenum">
              <a:rPr lang="en-US" smtClean="0"/>
              <a:t>‹#›</a:t>
            </a:fld>
            <a:endParaRPr lang="en-US" dirty="0"/>
          </a:p>
        </p:txBody>
      </p:sp>
    </p:spTree>
    <p:extLst>
      <p:ext uri="{BB962C8B-B14F-4D97-AF65-F5344CB8AC3E}">
        <p14:creationId xmlns:p14="http://schemas.microsoft.com/office/powerpoint/2010/main" val="18636752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screen shot with one where the cursor is over one</a:t>
            </a:r>
            <a:r>
              <a:rPr lang="en-US" baseline="0" dirty="0" smtClean="0"/>
              <a:t> of the buttons (e.g., over the 2).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a:t>
            </a:fld>
            <a:endParaRPr lang="en-US" dirty="0"/>
          </a:p>
        </p:txBody>
      </p:sp>
    </p:spTree>
    <p:extLst>
      <p:ext uri="{BB962C8B-B14F-4D97-AF65-F5344CB8AC3E}">
        <p14:creationId xmlns:p14="http://schemas.microsoft.com/office/powerpoint/2010/main" val="610449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sounds/IADSNA/698_RagingFire.mp3 </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 the bigreward.mp3 sound</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backspace go back to before the example</a:t>
            </a:r>
            <a:r>
              <a:rPr lang="en-US" baseline="0" dirty="0" smtClean="0"/>
              <a:t> images were shown.</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 the sound “</a:t>
            </a:r>
            <a:r>
              <a:rPr lang="en-US" dirty="0" err="1" smtClean="0"/>
              <a:t>lastscreen.wav</a:t>
            </a:r>
            <a:r>
              <a:rPr lang="en-US" dirty="0" smtClean="0"/>
              <a:t>”</a:t>
            </a:r>
          </a:p>
          <a:p>
            <a:r>
              <a:rPr lang="en-US" dirty="0" smtClean="0"/>
              <a:t>Automatically move on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115</a:t>
            </a:fld>
            <a:endParaRPr lang="en-US"/>
          </a:p>
        </p:txBody>
      </p:sp>
    </p:spTree>
    <p:extLst>
      <p:ext uri="{BB962C8B-B14F-4D97-AF65-F5344CB8AC3E}">
        <p14:creationId xmlns:p14="http://schemas.microsoft.com/office/powerpoint/2010/main" val="32085978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real screenshot of the fixation would be best here.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118</a:t>
            </a:fld>
            <a:endParaRPr lang="en-US"/>
          </a:p>
        </p:txBody>
      </p:sp>
    </p:spTree>
    <p:extLst>
      <p:ext uri="{BB962C8B-B14F-4D97-AF65-F5344CB8AC3E}">
        <p14:creationId xmlns:p14="http://schemas.microsoft.com/office/powerpoint/2010/main" val="32085978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126</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127</a:t>
            </a:fld>
            <a:endParaRPr lang="en-US"/>
          </a:p>
        </p:txBody>
      </p:sp>
    </p:spTree>
    <p:extLst>
      <p:ext uri="{BB962C8B-B14F-4D97-AF65-F5344CB8AC3E}">
        <p14:creationId xmlns:p14="http://schemas.microsoft.com/office/powerpoint/2010/main" val="2977587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no idea if these dots look anything like what they will in the task. Probably</a:t>
            </a:r>
            <a:r>
              <a:rPr lang="en-US" baseline="0" dirty="0" smtClean="0"/>
              <a:t> best to get a screenshot </a:t>
            </a:r>
            <a:r>
              <a:rPr lang="en-US" baseline="0" dirty="0" smtClean="0">
                <a:sym typeface="Wingdings"/>
              </a:rPr>
              <a:t></a:t>
            </a:r>
            <a:endParaRPr lang="en-US" dirty="0" smtClean="0"/>
          </a:p>
        </p:txBody>
      </p:sp>
      <p:sp>
        <p:nvSpPr>
          <p:cNvPr id="4" name="Slide Number Placeholder 3"/>
          <p:cNvSpPr>
            <a:spLocks noGrp="1"/>
          </p:cNvSpPr>
          <p:nvPr>
            <p:ph type="sldNum" sz="quarter" idx="10"/>
          </p:nvPr>
        </p:nvSpPr>
        <p:spPr/>
        <p:txBody>
          <a:bodyPr/>
          <a:lstStyle/>
          <a:p>
            <a:fld id="{BCAE12D7-AE97-9243-8341-9A20FCA5A307}" type="slidenum">
              <a:rPr lang="en-US" smtClean="0"/>
              <a:t>16</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133</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134</a:t>
            </a:fld>
            <a:endParaRPr lang="en-US"/>
          </a:p>
        </p:txBody>
      </p:sp>
    </p:spTree>
    <p:extLst>
      <p:ext uri="{BB962C8B-B14F-4D97-AF65-F5344CB8AC3E}">
        <p14:creationId xmlns:p14="http://schemas.microsoft.com/office/powerpoint/2010/main" val="29775875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136</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137</a:t>
            </a:fld>
            <a:endParaRPr lang="en-US"/>
          </a:p>
        </p:txBody>
      </p:sp>
    </p:spTree>
    <p:extLst>
      <p:ext uri="{BB962C8B-B14F-4D97-AF65-F5344CB8AC3E}">
        <p14:creationId xmlns:p14="http://schemas.microsoft.com/office/powerpoint/2010/main" val="435875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change rating scale from (1 to 7) to (0 to 6)</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also change rating scale from (1 to 7) to (0 to 6)</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also change rating scale from (1 to 7) to (0 to 6)</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 RATE INSTRUCTION</a:t>
            </a:r>
            <a:r>
              <a:rPr lang="en-US" baseline="0" dirty="0" smtClean="0"/>
              <a:t> BOX: “Rate your awareness of sensations from your heart.” NOTE: also change rating scale from (1 to 7) to (0 to 6)</a:t>
            </a:r>
            <a:endParaRPr lang="en-US" dirty="0" smtClean="0"/>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screenshot here,</a:t>
            </a:r>
            <a:r>
              <a:rPr lang="en-US" baseline="0" dirty="0" smtClean="0"/>
              <a:t> with arrows indicating direction of the dots. If you could actually have an animated GIF, that would be sweet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151</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a:t>
            </a:r>
            <a:r>
              <a:rPr lang="en-US" baseline="0" dirty="0" smtClean="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152</a:t>
            </a:fld>
            <a:endParaRPr lang="en-US"/>
          </a:p>
        </p:txBody>
      </p:sp>
    </p:spTree>
    <p:extLst>
      <p:ext uri="{BB962C8B-B14F-4D97-AF65-F5344CB8AC3E}">
        <p14:creationId xmlns:p14="http://schemas.microsoft.com/office/powerpoint/2010/main" val="20359288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156</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a:t>
            </a:r>
            <a:r>
              <a:rPr lang="en-US" baseline="0" dirty="0" smtClean="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157</a:t>
            </a:fld>
            <a:endParaRPr lang="en-US"/>
          </a:p>
        </p:txBody>
      </p:sp>
    </p:spTree>
    <p:extLst>
      <p:ext uri="{BB962C8B-B14F-4D97-AF65-F5344CB8AC3E}">
        <p14:creationId xmlns:p14="http://schemas.microsoft.com/office/powerpoint/2010/main" val="203592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screenshot here,</a:t>
            </a:r>
            <a:r>
              <a:rPr lang="en-US" baseline="0" dirty="0" smtClean="0"/>
              <a:t> with arrows indicating direction of the dots. If you could actually have an animated GIF, that would be sweet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159</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160</a:t>
            </a:fld>
            <a:endParaRPr lang="en-US"/>
          </a:p>
        </p:txBody>
      </p:sp>
    </p:spTree>
    <p:extLst>
      <p:ext uri="{BB962C8B-B14F-4D97-AF65-F5344CB8AC3E}">
        <p14:creationId xmlns:p14="http://schemas.microsoft.com/office/powerpoint/2010/main" val="428764756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screenshots</a:t>
            </a:r>
            <a:r>
              <a:rPr lang="en-US" baseline="0" dirty="0" smtClean="0"/>
              <a:t> of the two screens (cue and triangle) below the text – to show a timeline of the task. </a:t>
            </a:r>
          </a:p>
          <a:p>
            <a:endParaRPr lang="en-US" baseline="0" dirty="0" smtClean="0"/>
          </a:p>
          <a:p>
            <a:r>
              <a:rPr lang="en-US" baseline="0" dirty="0" smtClean="0"/>
              <a:t>And what button(s)? Maybe indicate in parentheses?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166</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167</a:t>
            </a:fld>
            <a:endParaRPr lang="en-US"/>
          </a:p>
        </p:txBody>
      </p:sp>
    </p:spTree>
    <p:extLst>
      <p:ext uri="{BB962C8B-B14F-4D97-AF65-F5344CB8AC3E}">
        <p14:creationId xmlns:p14="http://schemas.microsoft.com/office/powerpoint/2010/main" val="1727269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screenshots</a:t>
            </a:r>
            <a:r>
              <a:rPr lang="en-US" baseline="0" dirty="0" smtClean="0"/>
              <a:t> of the two screens (cue and triangle) below the text – to show a timeline of the task. </a:t>
            </a:r>
          </a:p>
          <a:p>
            <a:endParaRPr lang="en-US" baseline="0" dirty="0" smtClean="0"/>
          </a:p>
          <a:p>
            <a:r>
              <a:rPr lang="en-US" baseline="0" dirty="0" smtClean="0"/>
              <a:t>And what button(s)? Maybe indicate in parentheses?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170</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171</a:t>
            </a:fld>
            <a:endParaRPr lang="en-US"/>
          </a:p>
        </p:txBody>
      </p:sp>
    </p:spTree>
    <p:extLst>
      <p:ext uri="{BB962C8B-B14F-4D97-AF65-F5344CB8AC3E}">
        <p14:creationId xmlns:p14="http://schemas.microsoft.com/office/powerpoint/2010/main" val="172726966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173</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a:t>
            </a:r>
            <a:r>
              <a:rPr lang="en-US" baseline="0" dirty="0" smtClean="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174</a:t>
            </a:fld>
            <a:endParaRPr lang="en-US"/>
          </a:p>
        </p:txBody>
      </p:sp>
    </p:spTree>
    <p:extLst>
      <p:ext uri="{BB962C8B-B14F-4D97-AF65-F5344CB8AC3E}">
        <p14:creationId xmlns:p14="http://schemas.microsoft.com/office/powerpoint/2010/main" val="148326141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screenshots of an X and an O</a:t>
            </a:r>
            <a:r>
              <a:rPr lang="en-US" baseline="0" dirty="0" smtClean="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screenshots of an X and an O</a:t>
            </a:r>
            <a:r>
              <a:rPr lang="en-US" baseline="0" dirty="0" smtClean="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178</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179</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inside the scanner. </a:t>
            </a:r>
          </a:p>
          <a:p>
            <a:endParaRPr lang="en-US" dirty="0" smtClean="0"/>
          </a:p>
          <a:p>
            <a:r>
              <a:rPr lang="en-US" dirty="0" smtClean="0"/>
              <a:t>What</a:t>
            </a:r>
            <a:r>
              <a:rPr lang="en-US" baseline="0" dirty="0" smtClean="0"/>
              <a:t> happens when they press enter?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inside the scanner. </a:t>
            </a:r>
          </a:p>
          <a:p>
            <a:endParaRPr lang="en-US" dirty="0" smtClean="0"/>
          </a:p>
          <a:p>
            <a:r>
              <a:rPr lang="en-US" dirty="0" smtClean="0"/>
              <a:t>What</a:t>
            </a:r>
            <a:r>
              <a:rPr lang="en-US" baseline="0" dirty="0" smtClean="0"/>
              <a:t> happens when they press enter?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inside the scanner. </a:t>
            </a:r>
          </a:p>
          <a:p>
            <a:endParaRPr lang="en-US" dirty="0" smtClean="0"/>
          </a:p>
          <a:p>
            <a:r>
              <a:rPr lang="en-US" dirty="0" smtClean="0"/>
              <a:t>What</a:t>
            </a:r>
            <a:r>
              <a:rPr lang="en-US" baseline="0" dirty="0" smtClean="0"/>
              <a:t> happens when they press enter?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183</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184</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inside the scanner. </a:t>
            </a:r>
          </a:p>
          <a:p>
            <a:endParaRPr lang="en-US" dirty="0" smtClean="0"/>
          </a:p>
          <a:p>
            <a:r>
              <a:rPr lang="en-US" dirty="0" smtClean="0"/>
              <a:t>What</a:t>
            </a:r>
            <a:r>
              <a:rPr lang="en-US" baseline="0" dirty="0" smtClean="0"/>
              <a:t> happens when they press enter?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186</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screenshot here,</a:t>
            </a:r>
            <a:r>
              <a:rPr lang="en-US" baseline="0" dirty="0" smtClean="0"/>
              <a:t> with arrows indicating direction of the dots. If you could actually have an animated GIF, that would be sweet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screenshot here,</a:t>
            </a:r>
            <a:r>
              <a:rPr lang="en-US" baseline="0" dirty="0" smtClean="0"/>
              <a:t> with arrows indicating direction of the dots. If you could actually have an animated GIF, that would be sweet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screen shot with one where the button</a:t>
            </a:r>
            <a:r>
              <a:rPr lang="en-US" baseline="0" dirty="0" smtClean="0"/>
              <a:t> has been pressed (same button used in the last screenshot) and the result was a win…so that the token is green as indicated.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a:t>
            </a:fld>
            <a:endParaRPr lang="en-US" dirty="0"/>
          </a:p>
        </p:txBody>
      </p:sp>
    </p:spTree>
    <p:extLst>
      <p:ext uri="{BB962C8B-B14F-4D97-AF65-F5344CB8AC3E}">
        <p14:creationId xmlns:p14="http://schemas.microsoft.com/office/powerpoint/2010/main" val="925602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219</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220</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screenshot here,</a:t>
            </a:r>
            <a:r>
              <a:rPr lang="en-US" baseline="0" dirty="0" smtClean="0"/>
              <a:t> with the correct patch shown in green and the beep sound. If you could actually have an animated GIF, that would be sweet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221</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222</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223</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224</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225</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226</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228</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230</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237</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238</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239</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240</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241</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242</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screenshot here,</a:t>
            </a:r>
            <a:r>
              <a:rPr lang="en-US" baseline="0" dirty="0" smtClean="0"/>
              <a:t> with the correct patch shown in red and the beep sound. If you could actually have an animated GIF, that would be sweet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243</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244</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245</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246</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247</a:t>
            </a:fld>
            <a:endParaRPr lang="en-US" dirty="0"/>
          </a:p>
        </p:txBody>
      </p:sp>
    </p:spTree>
    <p:extLst>
      <p:ext uri="{BB962C8B-B14F-4D97-AF65-F5344CB8AC3E}">
        <p14:creationId xmlns:p14="http://schemas.microsoft.com/office/powerpoint/2010/main" val="32085978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248</a:t>
            </a:fld>
            <a:endParaRPr lang="en-US" dirty="0"/>
          </a:p>
        </p:txBody>
      </p:sp>
    </p:spTree>
    <p:extLst>
      <p:ext uri="{BB962C8B-B14F-4D97-AF65-F5344CB8AC3E}">
        <p14:creationId xmlns:p14="http://schemas.microsoft.com/office/powerpoint/2010/main" val="64773071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a:t>
            </a:r>
            <a:r>
              <a:rPr lang="en-US" baseline="0" dirty="0" smtClean="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249</a:t>
            </a:fld>
            <a:endParaRPr lang="en-US"/>
          </a:p>
        </p:txBody>
      </p:sp>
    </p:spTree>
    <p:extLst>
      <p:ext uri="{BB962C8B-B14F-4D97-AF65-F5344CB8AC3E}">
        <p14:creationId xmlns:p14="http://schemas.microsoft.com/office/powerpoint/2010/main" val="20359288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next 2 slides, have a</a:t>
            </a:r>
            <a:r>
              <a:rPr lang="en-US" baseline="0" dirty="0" smtClean="0"/>
              <a:t> screen shot of the patches with the two dull beeps sounding…and then go to the timeout screen for 4 seconds.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28</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255</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a:t>
            </a:r>
            <a:r>
              <a:rPr lang="en-US" baseline="0" dirty="0" smtClean="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256</a:t>
            </a:fld>
            <a:endParaRPr lang="en-US"/>
          </a:p>
        </p:txBody>
      </p:sp>
    </p:spTree>
    <p:extLst>
      <p:ext uri="{BB962C8B-B14F-4D97-AF65-F5344CB8AC3E}">
        <p14:creationId xmlns:p14="http://schemas.microsoft.com/office/powerpoint/2010/main" val="20359288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260</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261</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262</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29</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263</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264</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265</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266</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267</a:t>
            </a:fld>
            <a:endParaRPr lang="en-US"/>
          </a:p>
        </p:txBody>
      </p:sp>
    </p:spTree>
    <p:extLst>
      <p:ext uri="{BB962C8B-B14F-4D97-AF65-F5344CB8AC3E}">
        <p14:creationId xmlns:p14="http://schemas.microsoft.com/office/powerpoint/2010/main" val="91541897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268</a:t>
            </a:fld>
            <a:endParaRPr lang="en-US"/>
          </a:p>
        </p:txBody>
      </p:sp>
    </p:spTree>
    <p:extLst>
      <p:ext uri="{BB962C8B-B14F-4D97-AF65-F5344CB8AC3E}">
        <p14:creationId xmlns:p14="http://schemas.microsoft.com/office/powerpoint/2010/main" val="81707047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269</a:t>
            </a:fld>
            <a:endParaRPr lang="en-US"/>
          </a:p>
        </p:txBody>
      </p:sp>
    </p:spTree>
    <p:extLst>
      <p:ext uri="{BB962C8B-B14F-4D97-AF65-F5344CB8AC3E}">
        <p14:creationId xmlns:p14="http://schemas.microsoft.com/office/powerpoint/2010/main" val="31194379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270</a:t>
            </a:fld>
            <a:endParaRPr lang="en-US"/>
          </a:p>
        </p:txBody>
      </p:sp>
    </p:spTree>
    <p:extLst>
      <p:ext uri="{BB962C8B-B14F-4D97-AF65-F5344CB8AC3E}">
        <p14:creationId xmlns:p14="http://schemas.microsoft.com/office/powerpoint/2010/main" val="171314520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271</a:t>
            </a:fld>
            <a:endParaRPr lang="en-US"/>
          </a:p>
        </p:txBody>
      </p:sp>
    </p:spTree>
    <p:extLst>
      <p:ext uri="{BB962C8B-B14F-4D97-AF65-F5344CB8AC3E}">
        <p14:creationId xmlns:p14="http://schemas.microsoft.com/office/powerpoint/2010/main" val="126916567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272</a:t>
            </a:fld>
            <a:endParaRPr lang="en-US"/>
          </a:p>
        </p:txBody>
      </p:sp>
    </p:spTree>
    <p:extLst>
      <p:ext uri="{BB962C8B-B14F-4D97-AF65-F5344CB8AC3E}">
        <p14:creationId xmlns:p14="http://schemas.microsoft.com/office/powerpoint/2010/main" val="3696235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30</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273</a:t>
            </a:fld>
            <a:endParaRPr lang="en-US"/>
          </a:p>
        </p:txBody>
      </p:sp>
    </p:spTree>
    <p:extLst>
      <p:ext uri="{BB962C8B-B14F-4D97-AF65-F5344CB8AC3E}">
        <p14:creationId xmlns:p14="http://schemas.microsoft.com/office/powerpoint/2010/main" val="395591219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274</a:t>
            </a:fld>
            <a:endParaRPr lang="en-US"/>
          </a:p>
        </p:txBody>
      </p:sp>
    </p:spTree>
    <p:extLst>
      <p:ext uri="{BB962C8B-B14F-4D97-AF65-F5344CB8AC3E}">
        <p14:creationId xmlns:p14="http://schemas.microsoft.com/office/powerpoint/2010/main" val="369535649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275</a:t>
            </a:fld>
            <a:endParaRPr lang="en-US"/>
          </a:p>
        </p:txBody>
      </p:sp>
    </p:spTree>
    <p:extLst>
      <p:ext uri="{BB962C8B-B14F-4D97-AF65-F5344CB8AC3E}">
        <p14:creationId xmlns:p14="http://schemas.microsoft.com/office/powerpoint/2010/main" val="305950699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276</a:t>
            </a:fld>
            <a:endParaRPr lang="en-US"/>
          </a:p>
        </p:txBody>
      </p:sp>
    </p:spTree>
    <p:extLst>
      <p:ext uri="{BB962C8B-B14F-4D97-AF65-F5344CB8AC3E}">
        <p14:creationId xmlns:p14="http://schemas.microsoft.com/office/powerpoint/2010/main" val="163291096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277</a:t>
            </a:fld>
            <a:endParaRPr lang="en-US"/>
          </a:p>
        </p:txBody>
      </p:sp>
    </p:spTree>
    <p:extLst>
      <p:ext uri="{BB962C8B-B14F-4D97-AF65-F5344CB8AC3E}">
        <p14:creationId xmlns:p14="http://schemas.microsoft.com/office/powerpoint/2010/main" val="256654254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278</a:t>
            </a:fld>
            <a:endParaRPr lang="en-US"/>
          </a:p>
        </p:txBody>
      </p:sp>
    </p:spTree>
    <p:extLst>
      <p:ext uri="{BB962C8B-B14F-4D97-AF65-F5344CB8AC3E}">
        <p14:creationId xmlns:p14="http://schemas.microsoft.com/office/powerpoint/2010/main" val="213209486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279</a:t>
            </a:fld>
            <a:endParaRPr lang="en-US"/>
          </a:p>
        </p:txBody>
      </p:sp>
    </p:spTree>
    <p:extLst>
      <p:ext uri="{BB962C8B-B14F-4D97-AF65-F5344CB8AC3E}">
        <p14:creationId xmlns:p14="http://schemas.microsoft.com/office/powerpoint/2010/main" val="179101262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280</a:t>
            </a:fld>
            <a:endParaRPr lang="en-US"/>
          </a:p>
        </p:txBody>
      </p:sp>
    </p:spTree>
    <p:extLst>
      <p:ext uri="{BB962C8B-B14F-4D97-AF65-F5344CB8AC3E}">
        <p14:creationId xmlns:p14="http://schemas.microsoft.com/office/powerpoint/2010/main" val="17306922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281</a:t>
            </a:fld>
            <a:endParaRPr lang="en-US"/>
          </a:p>
        </p:txBody>
      </p:sp>
    </p:spTree>
    <p:extLst>
      <p:ext uri="{BB962C8B-B14F-4D97-AF65-F5344CB8AC3E}">
        <p14:creationId xmlns:p14="http://schemas.microsoft.com/office/powerpoint/2010/main" val="27635385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282</a:t>
            </a:fld>
            <a:endParaRPr lang="en-US"/>
          </a:p>
        </p:txBody>
      </p:sp>
    </p:spTree>
    <p:extLst>
      <p:ext uri="{BB962C8B-B14F-4D97-AF65-F5344CB8AC3E}">
        <p14:creationId xmlns:p14="http://schemas.microsoft.com/office/powerpoint/2010/main" val="2044880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31</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283</a:t>
            </a:fld>
            <a:endParaRPr lang="en-US"/>
          </a:p>
        </p:txBody>
      </p:sp>
    </p:spTree>
    <p:extLst>
      <p:ext uri="{BB962C8B-B14F-4D97-AF65-F5344CB8AC3E}">
        <p14:creationId xmlns:p14="http://schemas.microsoft.com/office/powerpoint/2010/main" val="3129257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32</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Past</a:t>
            </a:r>
            <a:r>
              <a:rPr lang="en-US" baseline="0" dirty="0" smtClean="0"/>
              <a:t> in a screen shot of the task with the timing bar in green.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33</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screen shot with one where the button</a:t>
            </a:r>
            <a:r>
              <a:rPr lang="en-US" baseline="0" dirty="0" smtClean="0"/>
              <a:t> has been pressed (same button used in the last screenshot) and the result was a loss…so that the token is red as indicated.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a:t>
            </a:fld>
            <a:endParaRPr lang="en-US" dirty="0"/>
          </a:p>
        </p:txBody>
      </p:sp>
    </p:spTree>
    <p:extLst>
      <p:ext uri="{BB962C8B-B14F-4D97-AF65-F5344CB8AC3E}">
        <p14:creationId xmlns:p14="http://schemas.microsoft.com/office/powerpoint/2010/main" val="925602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Past</a:t>
            </a:r>
            <a:r>
              <a:rPr lang="en-US" baseline="0" dirty="0" smtClean="0"/>
              <a:t> in a screen shot of the task with the timing bar in red.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34</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35</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36</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37</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38</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39</a:t>
            </a:fld>
            <a:endParaRPr lang="en-US" dirty="0"/>
          </a:p>
        </p:txBody>
      </p:sp>
    </p:spTree>
    <p:extLst>
      <p:ext uri="{BB962C8B-B14F-4D97-AF65-F5344CB8AC3E}">
        <p14:creationId xmlns:p14="http://schemas.microsoft.com/office/powerpoint/2010/main" val="3208597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41</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42</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43</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44</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a:t>
            </a:fld>
            <a:endParaRPr lang="en-US" dirty="0"/>
          </a:p>
        </p:txBody>
      </p:sp>
    </p:spTree>
    <p:extLst>
      <p:ext uri="{BB962C8B-B14F-4D97-AF65-F5344CB8AC3E}">
        <p14:creationId xmlns:p14="http://schemas.microsoft.com/office/powerpoint/2010/main" val="925602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45</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46</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47</a:t>
            </a:fld>
            <a:endParaRPr lang="en-US" dirty="0"/>
          </a:p>
        </p:txBody>
      </p:sp>
    </p:spTree>
    <p:extLst>
      <p:ext uri="{BB962C8B-B14F-4D97-AF65-F5344CB8AC3E}">
        <p14:creationId xmlns:p14="http://schemas.microsoft.com/office/powerpoint/2010/main" val="320859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49</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50</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51</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52</a:t>
            </a:fld>
            <a:endParaRPr lang="en-US" dirty="0"/>
          </a:p>
        </p:txBody>
      </p:sp>
    </p:spTree>
    <p:extLst>
      <p:ext uri="{BB962C8B-B14F-4D97-AF65-F5344CB8AC3E}">
        <p14:creationId xmlns:p14="http://schemas.microsoft.com/office/powerpoint/2010/main" val="3208597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 the wording a bit so it will make sense regardless of when it is administered (e.g., before all tasks or in between some).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54</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55</a:t>
            </a:fld>
            <a:endParaRPr lang="en-US" dirty="0"/>
          </a:p>
        </p:txBody>
      </p:sp>
    </p:spTree>
    <p:extLst>
      <p:ext uri="{BB962C8B-B14F-4D97-AF65-F5344CB8AC3E}">
        <p14:creationId xmlns:p14="http://schemas.microsoft.com/office/powerpoint/2010/main" val="3208597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 the wording a bit so it will make sense regardless of when it is administered (e.g., before all tasks or in between some).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57</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a:t>
            </a:fld>
            <a:endParaRPr lang="en-US" dirty="0"/>
          </a:p>
        </p:txBody>
      </p:sp>
    </p:spTree>
    <p:extLst>
      <p:ext uri="{BB962C8B-B14F-4D97-AF65-F5344CB8AC3E}">
        <p14:creationId xmlns:p14="http://schemas.microsoft.com/office/powerpoint/2010/main" val="925602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 the wording a bit so it will make sense regardless of when it is administered (e.g., before all tasks or in between some).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58</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we replace the pic of the car, with a pic of the car AND the dot that indicates the position of the joystick.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59</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we replace the pic of the car, with a pic of the car AND the dot that indicates the position of the joystick.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60</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we replace the pic of the car, with a pic of the car AND the dot that indicates the position of the joystick. </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61</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62</a:t>
            </a:fld>
            <a:endParaRPr lang="en-US" dirty="0"/>
          </a:p>
        </p:txBody>
      </p:sp>
    </p:spTree>
    <p:extLst>
      <p:ext uri="{BB962C8B-B14F-4D97-AF65-F5344CB8AC3E}">
        <p14:creationId xmlns:p14="http://schemas.microsoft.com/office/powerpoint/2010/main" val="3208597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63</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the car screenshot with whatever is most relevant for this part of the task.</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64</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the car screenshot with whatever is most relevant for this part of the task.</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65</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the car screenshot with whatever is most relevant for this part of the task.</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66</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67</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a:t>
            </a:fld>
            <a:endParaRPr lang="en-US" dirty="0"/>
          </a:p>
        </p:txBody>
      </p:sp>
    </p:spTree>
    <p:extLst>
      <p:ext uri="{BB962C8B-B14F-4D97-AF65-F5344CB8AC3E}">
        <p14:creationId xmlns:p14="http://schemas.microsoft.com/office/powerpoint/2010/main" val="9256025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68</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69</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70</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71</a:t>
            </a:fld>
            <a:endParaRPr lang="en-US" dirty="0"/>
          </a:p>
        </p:txBody>
      </p:sp>
    </p:spTree>
    <p:extLst>
      <p:ext uri="{BB962C8B-B14F-4D97-AF65-F5344CB8AC3E}">
        <p14:creationId xmlns:p14="http://schemas.microsoft.com/office/powerpoint/2010/main" val="32085978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we need to label this differently for the subject’s purpose?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72</a:t>
            </a:fld>
            <a:endParaRPr lang="en-US" dirty="0"/>
          </a:p>
        </p:txBody>
      </p:sp>
    </p:spTree>
    <p:extLst>
      <p:ext uri="{BB962C8B-B14F-4D97-AF65-F5344CB8AC3E}">
        <p14:creationId xmlns:p14="http://schemas.microsoft.com/office/powerpoint/2010/main" val="21202757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add screens with screenshots</a:t>
            </a:r>
            <a:r>
              <a:rPr lang="en-US" baseline="0" dirty="0" smtClean="0"/>
              <a:t> – but I think Charlie and others may not want this so as to reduce their exposure to pictures prior to the task (to reduce </a:t>
            </a:r>
            <a:r>
              <a:rPr lang="en-US" baseline="0" dirty="0" err="1" smtClean="0"/>
              <a:t>habitatuion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add screens with screenshots</a:t>
            </a:r>
            <a:r>
              <a:rPr lang="en-US" baseline="0" dirty="0" smtClean="0"/>
              <a:t> – but I think Charlie and others may not want this so as to reduce their exposure to pictures prior to the task (to reduce </a:t>
            </a:r>
            <a:r>
              <a:rPr lang="en-US" baseline="0" dirty="0" err="1" smtClean="0"/>
              <a:t>habitatuion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a:t>
            </a:fld>
            <a:endParaRPr lang="en-US" dirty="0"/>
          </a:p>
        </p:txBody>
      </p:sp>
    </p:spTree>
    <p:extLst>
      <p:ext uri="{BB962C8B-B14F-4D97-AF65-F5344CB8AC3E}">
        <p14:creationId xmlns:p14="http://schemas.microsoft.com/office/powerpoint/2010/main" val="3208597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78</a:t>
            </a:fld>
            <a:endParaRPr lang="en-US"/>
          </a:p>
        </p:txBody>
      </p:sp>
    </p:spTree>
    <p:extLst>
      <p:ext uri="{BB962C8B-B14F-4D97-AF65-F5344CB8AC3E}">
        <p14:creationId xmlns:p14="http://schemas.microsoft.com/office/powerpoint/2010/main" val="32085978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we need to label this differently for the subject’s purpose?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79</a:t>
            </a:fld>
            <a:endParaRPr lang="en-US"/>
          </a:p>
        </p:txBody>
      </p:sp>
    </p:spTree>
    <p:extLst>
      <p:ext uri="{BB962C8B-B14F-4D97-AF65-F5344CB8AC3E}">
        <p14:creationId xmlns:p14="http://schemas.microsoft.com/office/powerpoint/2010/main" val="21202757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these</a:t>
            </a:r>
            <a:r>
              <a:rPr lang="en-US" baseline="0" dirty="0" smtClean="0"/>
              <a:t> – Teresa would just read the top part. But then leave the slide up for several seconds after she is done reading to give them time to study the image.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Automatically move to the next</a:t>
            </a:r>
            <a:r>
              <a:rPr lang="en-US" baseline="0" dirty="0" smtClean="0"/>
              <a:t> slide when finished with the text.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Automatically move to the next</a:t>
            </a:r>
            <a:r>
              <a:rPr lang="en-US" baseline="0" dirty="0" smtClean="0"/>
              <a:t> slide when finished with the text.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Automatically move on to the next slide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the “about 5 minutes” if this is not correct. I should also run this by Martin to make sure he is ok with how I changed the instructions.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Automatically move on to the next slide</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97</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a:t>
            </a:fld>
            <a:endParaRPr lang="en-US" dirty="0"/>
          </a:p>
        </p:txBody>
      </p:sp>
    </p:spTree>
    <p:extLst>
      <p:ext uri="{BB962C8B-B14F-4D97-AF65-F5344CB8AC3E}">
        <p14:creationId xmlns:p14="http://schemas.microsoft.com/office/powerpoint/2010/main" val="25065122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98</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99</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100</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Automatically</a:t>
            </a:r>
            <a:r>
              <a:rPr lang="en-US" baseline="0" dirty="0" smtClean="0"/>
              <a:t> proceed to next slide.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101</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102</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104</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sounds/IADSPA/812_Choir.mp3</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 the smallreward.mp3 sound</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106</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Have backspace go back to before the example</a:t>
            </a:r>
            <a:r>
              <a:rPr lang="en-US" baseline="0" dirty="0" smtClean="0"/>
              <a:t> images were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107</a:t>
            </a:fld>
            <a:endParaRPr lang="en-US"/>
          </a:p>
        </p:txBody>
      </p:sp>
    </p:spTree>
    <p:extLst>
      <p:ext uri="{BB962C8B-B14F-4D97-AF65-F5344CB8AC3E}">
        <p14:creationId xmlns:p14="http://schemas.microsoft.com/office/powerpoint/2010/main" val="250651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9/28/2018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A4D3A-6EF8-7448-AC6F-AD52FEDAA6A8}" type="datetimeFigureOut">
              <a:rPr lang="en-US" smtClean="0"/>
              <a:t>9/28/2018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51D23-C897-684A-8E67-1EBE4884B6DC}"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40.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39.gi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40.gif"/></Relationships>
</file>

<file path=ppt/slides/_rels/slide1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39.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7.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53.png"/></Relationships>
</file>

<file path=ppt/slides/_rels/slide1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8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57.jpeg"/><Relationship Id="rId4" Type="http://schemas.openxmlformats.org/officeDocument/2006/relationships/image" Target="../media/image62.jpeg"/></Relationships>
</file>

<file path=ppt/slides/_rels/slide22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2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5.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5.png"/></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sz="6000" dirty="0" smtClean="0"/>
              <a:t>Slot Machine</a:t>
            </a:r>
            <a:endParaRPr lang="en-US" sz="6000" dirty="0"/>
          </a:p>
        </p:txBody>
      </p:sp>
      <p:sp>
        <p:nvSpPr>
          <p:cNvPr id="7"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9" name="Right Arrow 8"/>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186096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2130425"/>
            <a:ext cx="8458200" cy="1470025"/>
          </a:xfrm>
        </p:spPr>
        <p:txBody>
          <a:bodyPr>
            <a:normAutofit/>
          </a:bodyPr>
          <a:lstStyle/>
          <a:p>
            <a:r>
              <a:rPr lang="en-US" dirty="0" smtClean="0"/>
              <a:t>Press the RIGHT key when you are ready to begin.</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56842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315205"/>
            <a:ext cx="9130193" cy="3280226"/>
          </a:xfrm>
        </p:spPr>
        <p:txBody>
          <a:bodyPr>
            <a:normAutofit fontScale="85000" lnSpcReduction="20000"/>
          </a:bodyPr>
          <a:lstStyle/>
          <a:p>
            <a:pPr marL="0" marR="0" indent="0" algn="ctr">
              <a:spcBef>
                <a:spcPts val="0"/>
              </a:spcBef>
              <a:spcAft>
                <a:spcPts val="0"/>
              </a:spcAft>
              <a:buNone/>
            </a:pPr>
            <a:r>
              <a:rPr lang="en-US" sz="2800" u="sng" dirty="0">
                <a:solidFill>
                  <a:srgbClr val="FFFF66"/>
                </a:solidFill>
                <a:ea typeface="Calibri"/>
                <a:cs typeface="Times New Roman"/>
              </a:rPr>
              <a:t>You will have 4 seconds to move the </a:t>
            </a:r>
            <a:endParaRPr lang="en-US" sz="2800" u="sng" dirty="0" smtClean="0">
              <a:solidFill>
                <a:srgbClr val="FFFF66"/>
              </a:solidFill>
              <a:ea typeface="Calibri"/>
              <a:cs typeface="Times New Roman"/>
            </a:endParaRPr>
          </a:p>
          <a:p>
            <a:pPr marL="0" marR="0" indent="0" algn="ctr">
              <a:spcBef>
                <a:spcPts val="0"/>
              </a:spcBef>
              <a:spcAft>
                <a:spcPts val="0"/>
              </a:spcAft>
              <a:buNone/>
            </a:pPr>
            <a:r>
              <a:rPr lang="en-US" sz="2800" u="sng" dirty="0">
                <a:solidFill>
                  <a:srgbClr val="FFFF66"/>
                </a:solidFill>
                <a:ea typeface="Calibri"/>
                <a:cs typeface="Times New Roman"/>
              </a:rPr>
              <a:t>f</a:t>
            </a:r>
            <a:r>
              <a:rPr lang="en-US" sz="2800" u="sng" dirty="0" smtClean="0">
                <a:solidFill>
                  <a:srgbClr val="FFFF66"/>
                </a:solidFill>
                <a:ea typeface="Calibri"/>
                <a:cs typeface="Times New Roman"/>
              </a:rPr>
              <a:t>igure to </a:t>
            </a:r>
            <a:r>
              <a:rPr lang="en-US" sz="2800" u="sng" dirty="0">
                <a:solidFill>
                  <a:srgbClr val="FFFF66"/>
                </a:solidFill>
                <a:ea typeface="Calibri"/>
                <a:cs typeface="Times New Roman"/>
              </a:rPr>
              <a:t>the location you want it. </a:t>
            </a:r>
            <a:endParaRPr lang="en-US" sz="2800" u="sng" dirty="0" smtClean="0">
              <a:solidFill>
                <a:srgbClr val="FFFF66"/>
              </a:solidFill>
              <a:ea typeface="Calibri"/>
              <a:cs typeface="Times New Roman"/>
            </a:endParaRP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Be </a:t>
            </a:r>
            <a:r>
              <a:rPr lang="en-US" sz="2800" dirty="0">
                <a:ea typeface="Calibri"/>
                <a:cs typeface="Times New Roman"/>
              </a:rPr>
              <a:t>prepared that the figure may start out in different positions;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it </a:t>
            </a:r>
            <a:r>
              <a:rPr lang="en-US" sz="2800" dirty="0">
                <a:ea typeface="Calibri"/>
                <a:cs typeface="Times New Roman"/>
              </a:rPr>
              <a:t>may sometimes start in the middle of the runway</a:t>
            </a:r>
            <a:r>
              <a:rPr lang="en-US" sz="2800" dirty="0" smtClean="0">
                <a:ea typeface="Calibri"/>
                <a:cs typeface="Times New Roman"/>
              </a:rPr>
              <a:t>,</a:t>
            </a:r>
          </a:p>
          <a:p>
            <a:pPr marL="0" marR="0" indent="0" algn="ctr">
              <a:spcBef>
                <a:spcPts val="0"/>
              </a:spcBef>
              <a:spcAft>
                <a:spcPts val="0"/>
              </a:spcAft>
              <a:buNone/>
            </a:pPr>
            <a:r>
              <a:rPr lang="en-US" sz="2800" dirty="0" smtClean="0">
                <a:ea typeface="Calibri"/>
                <a:cs typeface="Times New Roman"/>
              </a:rPr>
              <a:t> </a:t>
            </a:r>
            <a:r>
              <a:rPr lang="en-US" sz="2800" dirty="0">
                <a:ea typeface="Calibri"/>
                <a:cs typeface="Times New Roman"/>
              </a:rPr>
              <a:t>while at other times, it may start </a:t>
            </a:r>
            <a:r>
              <a:rPr lang="en-US" sz="2800" dirty="0" smtClean="0">
                <a:ea typeface="Calibri"/>
                <a:cs typeface="Times New Roman"/>
              </a:rPr>
              <a:t>all the way </a:t>
            </a:r>
            <a:r>
              <a:rPr lang="en-US" sz="2800" dirty="0">
                <a:ea typeface="Calibri"/>
                <a:cs typeface="Times New Roman"/>
              </a:rPr>
              <a:t>to one side. </a:t>
            </a:r>
            <a:endParaRPr lang="en-US" sz="2800" dirty="0" smtClean="0">
              <a:ea typeface="Calibri"/>
              <a:cs typeface="Times New Roman"/>
            </a:endParaRP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No </a:t>
            </a:r>
            <a:r>
              <a:rPr lang="en-US" sz="2800" dirty="0">
                <a:ea typeface="Calibri"/>
                <a:cs typeface="Times New Roman"/>
              </a:rPr>
              <a:t>matter what, you still only have 4 seconds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to </a:t>
            </a:r>
            <a:r>
              <a:rPr lang="en-US" sz="2800" dirty="0">
                <a:ea typeface="Calibri"/>
                <a:cs typeface="Times New Roman"/>
              </a:rPr>
              <a:t>move the figure to the where you want it in</a:t>
            </a:r>
            <a:r>
              <a:rPr lang="en-US" sz="2800" dirty="0" smtClean="0">
                <a:ea typeface="Calibri"/>
                <a:cs typeface="Times New Roman"/>
              </a:rPr>
              <a:t>.</a:t>
            </a:r>
          </a:p>
          <a:p>
            <a:pPr marL="0" marR="0" indent="0" algn="ctr">
              <a:spcBef>
                <a:spcPts val="0"/>
              </a:spcBef>
              <a:spcAft>
                <a:spcPts val="0"/>
              </a:spcAft>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9825209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22719"/>
            <a:ext cx="9130193" cy="3357785"/>
          </a:xfrm>
        </p:spPr>
        <p:txBody>
          <a:bodyPr>
            <a:normAutofit fontScale="85000" lnSpcReduction="20000"/>
          </a:bodyPr>
          <a:lstStyle/>
          <a:p>
            <a:pPr marL="0" marR="0" indent="0" algn="ctr">
              <a:spcBef>
                <a:spcPts val="0"/>
              </a:spcBef>
              <a:spcAft>
                <a:spcPts val="0"/>
              </a:spcAft>
              <a:buNone/>
            </a:pPr>
            <a:r>
              <a:rPr lang="en-US" sz="2800" dirty="0" smtClean="0">
                <a:ea typeface="Calibri"/>
                <a:cs typeface="Times New Roman"/>
              </a:rPr>
              <a:t>As soon as you have the figure where you want,</a:t>
            </a:r>
          </a:p>
          <a:p>
            <a:pPr marL="0" marR="0" indent="0" algn="ctr">
              <a:spcBef>
                <a:spcPts val="0"/>
              </a:spcBef>
              <a:spcAft>
                <a:spcPts val="0"/>
              </a:spcAft>
              <a:buNone/>
            </a:pPr>
            <a:r>
              <a:rPr lang="en-US" sz="2800" dirty="0" smtClean="0">
                <a:ea typeface="Calibri"/>
                <a:cs typeface="Times New Roman"/>
              </a:rPr>
              <a:t> </a:t>
            </a:r>
            <a:r>
              <a:rPr lang="en-US" sz="2800" u="sng" dirty="0" smtClean="0">
                <a:ea typeface="Calibri"/>
                <a:cs typeface="Times New Roman"/>
              </a:rPr>
              <a:t>lock in your answer using the down arrow button</a:t>
            </a:r>
            <a:r>
              <a:rPr lang="en-US" sz="2800" dirty="0" smtClean="0">
                <a:ea typeface="Calibri"/>
                <a:cs typeface="Times New Roman"/>
              </a:rPr>
              <a:t>. However, realize</a:t>
            </a:r>
          </a:p>
          <a:p>
            <a:pPr marL="0" marR="0" indent="0" algn="ctr">
              <a:spcBef>
                <a:spcPts val="0"/>
              </a:spcBef>
              <a:spcAft>
                <a:spcPts val="0"/>
              </a:spcAft>
              <a:buNone/>
            </a:pPr>
            <a:r>
              <a:rPr lang="en-US" sz="2800" dirty="0" smtClean="0">
                <a:ea typeface="Calibri"/>
                <a:cs typeface="Times New Roman"/>
              </a:rPr>
              <a:t> that once you lock in your answer you can no longer move the figure.</a:t>
            </a:r>
          </a:p>
          <a:p>
            <a:pPr marL="0" marR="0" indent="0" algn="ctr">
              <a:spcBef>
                <a:spcPts val="0"/>
              </a:spcBef>
              <a:spcAft>
                <a:spcPts val="0"/>
              </a:spcAft>
              <a:buNone/>
            </a:pPr>
            <a:endParaRPr lang="en-US" sz="2800" dirty="0" smtClean="0">
              <a:ea typeface="Calibri"/>
              <a:cs typeface="Times New Roman"/>
            </a:endParaRPr>
          </a:p>
          <a:p>
            <a:pPr marL="0" marR="0" indent="0" algn="ctr">
              <a:spcBef>
                <a:spcPts val="0"/>
              </a:spcBef>
              <a:spcAft>
                <a:spcPts val="0"/>
              </a:spcAft>
              <a:buNone/>
            </a:pPr>
            <a:r>
              <a:rPr lang="en-US" sz="2800" b="1" dirty="0" smtClean="0">
                <a:ea typeface="Calibri"/>
                <a:cs typeface="Times New Roman"/>
              </a:rPr>
              <a:t>If you have not locked in your answer within 4 seconds, </a:t>
            </a:r>
          </a:p>
          <a:p>
            <a:pPr marL="0" marR="0" indent="0" algn="ctr">
              <a:spcBef>
                <a:spcPts val="0"/>
              </a:spcBef>
              <a:spcAft>
                <a:spcPts val="0"/>
              </a:spcAft>
              <a:buNone/>
            </a:pPr>
            <a:r>
              <a:rPr lang="en-US" sz="2800" b="1" dirty="0" smtClean="0">
                <a:ea typeface="Calibri"/>
                <a:cs typeface="Times New Roman"/>
              </a:rPr>
              <a:t>the location of the figure at the end of the 4 seconds </a:t>
            </a:r>
          </a:p>
          <a:p>
            <a:pPr marL="0" marR="0" indent="0" algn="ctr">
              <a:spcBef>
                <a:spcPts val="0"/>
              </a:spcBef>
              <a:spcAft>
                <a:spcPts val="0"/>
              </a:spcAft>
              <a:buNone/>
            </a:pPr>
            <a:r>
              <a:rPr lang="en-US" sz="2800" b="1" dirty="0" smtClean="0">
                <a:ea typeface="Calibri"/>
                <a:cs typeface="Times New Roman"/>
              </a:rPr>
              <a:t>will be taken as your final answer. </a:t>
            </a:r>
          </a:p>
          <a:p>
            <a:pPr marL="0" marR="0" indent="0" algn="ctr">
              <a:spcBef>
                <a:spcPts val="0"/>
              </a:spcBef>
              <a:spcAft>
                <a:spcPts val="0"/>
              </a:spcAft>
              <a:buNone/>
            </a:pPr>
            <a:endParaRPr lang="en-US" sz="2800" b="1" dirty="0">
              <a:ea typeface="Calibri"/>
              <a:cs typeface="Times New Roman"/>
            </a:endParaRPr>
          </a:p>
          <a:p>
            <a:pPr marL="0" marR="0" indent="0" algn="ctr">
              <a:spcBef>
                <a:spcPts val="0"/>
              </a:spcBef>
              <a:spcAft>
                <a:spcPts val="0"/>
              </a:spcAft>
              <a:buNone/>
            </a:pPr>
            <a:r>
              <a:rPr lang="en-US" sz="2800" dirty="0" smtClean="0">
                <a:ea typeface="Calibri"/>
                <a:cs typeface="Times New Roman"/>
              </a:rPr>
              <a:t>An example of what it looks like when you </a:t>
            </a:r>
          </a:p>
          <a:p>
            <a:pPr marL="0" marR="0" indent="0" algn="ctr">
              <a:spcBef>
                <a:spcPts val="0"/>
              </a:spcBef>
              <a:spcAft>
                <a:spcPts val="0"/>
              </a:spcAft>
              <a:buNone/>
            </a:pPr>
            <a:r>
              <a:rPr lang="en-US" sz="2800" dirty="0" smtClean="0">
                <a:ea typeface="Calibri"/>
                <a:cs typeface="Times New Roman"/>
              </a:rPr>
              <a:t>lock in your answer will be shown now.</a:t>
            </a:r>
          </a:p>
          <a:p>
            <a:pPr marL="0" marR="0" indent="0" algn="ctr">
              <a:spcBef>
                <a:spcPts val="0"/>
              </a:spcBef>
              <a:spcAft>
                <a:spcPts val="0"/>
              </a:spcAft>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0" name="Picture 9" descr="Screen Shot 2014-09-11 at 11.15.53 AM.png"/>
          <p:cNvPicPr>
            <a:picLocks noChangeAspect="1"/>
          </p:cNvPicPr>
          <p:nvPr/>
        </p:nvPicPr>
        <p:blipFill rotWithShape="1">
          <a:blip r:embed="rId4">
            <a:extLst>
              <a:ext uri="{28A0092B-C50C-407E-A947-70E740481C1C}">
                <a14:useLocalDpi xmlns:a14="http://schemas.microsoft.com/office/drawing/2010/main" val="0"/>
              </a:ext>
            </a:extLst>
          </a:blip>
          <a:srcRect l="15037" t="29904" r="18729" b="36272"/>
          <a:stretch/>
        </p:blipFill>
        <p:spPr>
          <a:xfrm>
            <a:off x="932631" y="3406724"/>
            <a:ext cx="7242771" cy="1589771"/>
          </a:xfrm>
          <a:prstGeom prst="rect">
            <a:avLst/>
          </a:prstGeom>
        </p:spPr>
      </p:pic>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399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22719"/>
            <a:ext cx="9130193" cy="3357785"/>
          </a:xfrm>
        </p:spPr>
        <p:txBody>
          <a:bodyPr>
            <a:normAutofit fontScale="85000" lnSpcReduction="20000"/>
          </a:bodyPr>
          <a:lstStyle/>
          <a:p>
            <a:pPr marL="0" marR="0" indent="0" algn="ctr">
              <a:spcBef>
                <a:spcPts val="0"/>
              </a:spcBef>
              <a:spcAft>
                <a:spcPts val="0"/>
              </a:spcAft>
              <a:buNone/>
            </a:pPr>
            <a:r>
              <a:rPr lang="en-US" sz="2800" dirty="0" smtClean="0">
                <a:ea typeface="Calibri"/>
                <a:cs typeface="Times New Roman"/>
              </a:rPr>
              <a:t>As soon as you have the figure where you want,</a:t>
            </a:r>
          </a:p>
          <a:p>
            <a:pPr marL="0" marR="0" indent="0" algn="ctr">
              <a:spcBef>
                <a:spcPts val="0"/>
              </a:spcBef>
              <a:spcAft>
                <a:spcPts val="0"/>
              </a:spcAft>
              <a:buNone/>
            </a:pPr>
            <a:r>
              <a:rPr lang="en-US" sz="2800" dirty="0" smtClean="0">
                <a:ea typeface="Calibri"/>
                <a:cs typeface="Times New Roman"/>
              </a:rPr>
              <a:t> </a:t>
            </a:r>
            <a:r>
              <a:rPr lang="en-US" sz="2800" u="sng" dirty="0" smtClean="0">
                <a:ea typeface="Calibri"/>
                <a:cs typeface="Times New Roman"/>
              </a:rPr>
              <a:t>lock in your answer using the down arrow button</a:t>
            </a:r>
            <a:r>
              <a:rPr lang="en-US" sz="2800" dirty="0" smtClean="0">
                <a:ea typeface="Calibri"/>
                <a:cs typeface="Times New Roman"/>
              </a:rPr>
              <a:t>. However, realize</a:t>
            </a:r>
          </a:p>
          <a:p>
            <a:pPr marL="0" marR="0" indent="0" algn="ctr">
              <a:spcBef>
                <a:spcPts val="0"/>
              </a:spcBef>
              <a:spcAft>
                <a:spcPts val="0"/>
              </a:spcAft>
              <a:buNone/>
            </a:pPr>
            <a:r>
              <a:rPr lang="en-US" sz="2800" dirty="0" smtClean="0">
                <a:ea typeface="Calibri"/>
                <a:cs typeface="Times New Roman"/>
              </a:rPr>
              <a:t> that once you lock in your answer you can no longer move the figure.</a:t>
            </a:r>
          </a:p>
          <a:p>
            <a:pPr marL="0" marR="0" indent="0" algn="ctr">
              <a:spcBef>
                <a:spcPts val="0"/>
              </a:spcBef>
              <a:spcAft>
                <a:spcPts val="0"/>
              </a:spcAft>
              <a:buNone/>
            </a:pPr>
            <a:endParaRPr lang="en-US" sz="2800" dirty="0" smtClean="0">
              <a:ea typeface="Calibri"/>
              <a:cs typeface="Times New Roman"/>
            </a:endParaRPr>
          </a:p>
          <a:p>
            <a:pPr marL="0" marR="0" indent="0" algn="ctr">
              <a:spcBef>
                <a:spcPts val="0"/>
              </a:spcBef>
              <a:spcAft>
                <a:spcPts val="0"/>
              </a:spcAft>
              <a:buNone/>
            </a:pPr>
            <a:r>
              <a:rPr lang="en-US" sz="2800" b="1" dirty="0" smtClean="0">
                <a:ea typeface="Calibri"/>
                <a:cs typeface="Times New Roman"/>
              </a:rPr>
              <a:t>If you have not locked in your answer within 4 seconds, </a:t>
            </a:r>
          </a:p>
          <a:p>
            <a:pPr marL="0" marR="0" indent="0" algn="ctr">
              <a:spcBef>
                <a:spcPts val="0"/>
              </a:spcBef>
              <a:spcAft>
                <a:spcPts val="0"/>
              </a:spcAft>
              <a:buNone/>
            </a:pPr>
            <a:r>
              <a:rPr lang="en-US" sz="2800" b="1" dirty="0" smtClean="0">
                <a:ea typeface="Calibri"/>
                <a:cs typeface="Times New Roman"/>
              </a:rPr>
              <a:t>the location of the figure at the end of the 4 seconds </a:t>
            </a:r>
          </a:p>
          <a:p>
            <a:pPr marL="0" marR="0" indent="0" algn="ctr">
              <a:spcBef>
                <a:spcPts val="0"/>
              </a:spcBef>
              <a:spcAft>
                <a:spcPts val="0"/>
              </a:spcAft>
              <a:buNone/>
            </a:pPr>
            <a:r>
              <a:rPr lang="en-US" sz="2800" b="1" dirty="0" smtClean="0">
                <a:ea typeface="Calibri"/>
                <a:cs typeface="Times New Roman"/>
              </a:rPr>
              <a:t>will be taken as your final answer. </a:t>
            </a:r>
          </a:p>
          <a:p>
            <a:pPr marL="0" marR="0" indent="0" algn="ctr">
              <a:spcBef>
                <a:spcPts val="0"/>
              </a:spcBef>
              <a:spcAft>
                <a:spcPts val="0"/>
              </a:spcAft>
              <a:buNone/>
            </a:pPr>
            <a:endParaRPr lang="en-US" sz="2800" b="1" dirty="0">
              <a:ea typeface="Calibri"/>
              <a:cs typeface="Times New Roman"/>
            </a:endParaRPr>
          </a:p>
          <a:p>
            <a:pPr marL="0" marR="0" indent="0" algn="ctr">
              <a:spcBef>
                <a:spcPts val="0"/>
              </a:spcBef>
              <a:spcAft>
                <a:spcPts val="0"/>
              </a:spcAft>
              <a:buNone/>
            </a:pPr>
            <a:r>
              <a:rPr lang="en-US" sz="2800" dirty="0" smtClean="0">
                <a:ea typeface="Calibri"/>
                <a:cs typeface="Times New Roman"/>
              </a:rPr>
              <a:t>An example of what it looks like when you </a:t>
            </a:r>
          </a:p>
          <a:p>
            <a:pPr marL="0" marR="0" indent="0" algn="ctr">
              <a:spcBef>
                <a:spcPts val="0"/>
              </a:spcBef>
              <a:spcAft>
                <a:spcPts val="0"/>
              </a:spcAft>
              <a:buNone/>
            </a:pPr>
            <a:r>
              <a:rPr lang="en-US" sz="2800" dirty="0" smtClean="0">
                <a:ea typeface="Calibri"/>
                <a:cs typeface="Times New Roman"/>
              </a:rPr>
              <a:t>lock in your answer will be shown now.</a:t>
            </a:r>
          </a:p>
          <a:p>
            <a:pPr marL="0" marR="0" indent="0" algn="ctr">
              <a:spcBef>
                <a:spcPts val="0"/>
              </a:spcBef>
              <a:spcAft>
                <a:spcPts val="0"/>
              </a:spcAft>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0" name="Picture 9" descr="Screen Shot 2014-09-11 at 11.15.53 AM.png"/>
          <p:cNvPicPr>
            <a:picLocks noChangeAspect="1"/>
          </p:cNvPicPr>
          <p:nvPr/>
        </p:nvPicPr>
        <p:blipFill rotWithShape="1">
          <a:blip r:embed="rId4">
            <a:extLst>
              <a:ext uri="{28A0092B-C50C-407E-A947-70E740481C1C}">
                <a14:useLocalDpi xmlns:a14="http://schemas.microsoft.com/office/drawing/2010/main" val="0"/>
              </a:ext>
            </a:extLst>
          </a:blip>
          <a:srcRect l="15037" t="29904" r="18729" b="36272"/>
          <a:stretch/>
        </p:blipFill>
        <p:spPr>
          <a:xfrm>
            <a:off x="932631" y="3406724"/>
            <a:ext cx="7242771" cy="1589771"/>
          </a:xfrm>
          <a:prstGeom prst="rect">
            <a:avLst/>
          </a:prstGeom>
        </p:spPr>
      </p:pic>
      <p:pic>
        <p:nvPicPr>
          <p:cNvPr id="2" name="Picture 1" descr="Screen Shot 2014-09-11 at 12.33.12 PM.png"/>
          <p:cNvPicPr>
            <a:picLocks noChangeAspect="1"/>
          </p:cNvPicPr>
          <p:nvPr/>
        </p:nvPicPr>
        <p:blipFill rotWithShape="1">
          <a:blip r:embed="rId5">
            <a:extLst>
              <a:ext uri="{28A0092B-C50C-407E-A947-70E740481C1C}">
                <a14:useLocalDpi xmlns:a14="http://schemas.microsoft.com/office/drawing/2010/main" val="0"/>
              </a:ext>
            </a:extLst>
          </a:blip>
          <a:srcRect l="21971" t="31494" r="23913" b="31132"/>
          <a:stretch/>
        </p:blipFill>
        <p:spPr>
          <a:xfrm>
            <a:off x="1774028" y="3406724"/>
            <a:ext cx="5548117" cy="1548871"/>
          </a:xfrm>
          <a:prstGeom prst="rect">
            <a:avLst/>
          </a:prstGeom>
        </p:spPr>
      </p:pic>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4" name="Right Arrow 13"/>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0881721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27768"/>
            <a:ext cx="9130193" cy="4963746"/>
          </a:xfrm>
        </p:spPr>
        <p:txBody>
          <a:bodyPr>
            <a:normAutofit/>
          </a:bodyPr>
          <a:lstStyle/>
          <a:p>
            <a:pPr marL="0" indent="0" algn="ctr">
              <a:spcBef>
                <a:spcPts val="0"/>
              </a:spcBef>
              <a:buNone/>
            </a:pPr>
            <a:r>
              <a:rPr lang="en-US" sz="2800" dirty="0"/>
              <a:t>Again, for each trial we want you to place the figure in a way </a:t>
            </a:r>
            <a:endParaRPr lang="en-US" sz="2800" dirty="0" smtClean="0"/>
          </a:p>
          <a:p>
            <a:pPr marL="0" indent="0" algn="ctr">
              <a:spcBef>
                <a:spcPts val="0"/>
              </a:spcBef>
              <a:buNone/>
            </a:pPr>
            <a:r>
              <a:rPr lang="en-US" sz="2800" dirty="0" smtClean="0"/>
              <a:t>that </a:t>
            </a:r>
            <a:r>
              <a:rPr lang="en-US" sz="2800" dirty="0"/>
              <a:t>indicates how much you want each of the 2 outcomes. </a:t>
            </a:r>
            <a:endParaRPr lang="en-US" sz="2800" dirty="0" smtClean="0"/>
          </a:p>
          <a:p>
            <a:pPr marL="0" indent="0" algn="ctr">
              <a:spcBef>
                <a:spcPts val="0"/>
              </a:spcBef>
              <a:buNone/>
            </a:pPr>
            <a:endParaRPr lang="en-US" sz="2800" dirty="0"/>
          </a:p>
          <a:p>
            <a:pPr marL="0" indent="0" algn="ctr">
              <a:spcBef>
                <a:spcPts val="0"/>
              </a:spcBef>
              <a:buNone/>
            </a:pPr>
            <a:r>
              <a:rPr lang="en-US" sz="2800" dirty="0" smtClean="0"/>
              <a:t>At </a:t>
            </a:r>
            <a:r>
              <a:rPr lang="en-US" sz="2800" dirty="0"/>
              <a:t>the end of the task, you will see how many points </a:t>
            </a:r>
            <a:endParaRPr lang="en-US" sz="2800" dirty="0" smtClean="0"/>
          </a:p>
          <a:p>
            <a:pPr marL="0" indent="0" algn="ctr">
              <a:spcBef>
                <a:spcPts val="0"/>
              </a:spcBef>
              <a:buNone/>
            </a:pPr>
            <a:r>
              <a:rPr lang="en-US" sz="2800" dirty="0" smtClean="0"/>
              <a:t>you </a:t>
            </a:r>
            <a:r>
              <a:rPr lang="en-US" sz="2800" dirty="0"/>
              <a:t>won in relation to others who have performed this task. </a:t>
            </a:r>
            <a:endParaRPr lang="en-US" sz="2800" dirty="0" smtClean="0"/>
          </a:p>
          <a:p>
            <a:pPr marL="0" indent="0" algn="ctr">
              <a:spcBef>
                <a:spcPts val="0"/>
              </a:spcBef>
              <a:buNone/>
            </a:pPr>
            <a:endParaRPr lang="en-US" sz="2800" dirty="0"/>
          </a:p>
          <a:p>
            <a:pPr marL="0" indent="0" algn="ctr">
              <a:spcBef>
                <a:spcPts val="0"/>
              </a:spcBef>
              <a:buNone/>
            </a:pPr>
            <a:r>
              <a:rPr lang="en-US" sz="2800" dirty="0">
                <a:solidFill>
                  <a:srgbClr val="FFFF66"/>
                </a:solidFill>
              </a:rPr>
              <a:t>It is completely up to you what decision you make on </a:t>
            </a:r>
            <a:endParaRPr lang="en-US" sz="2800" dirty="0" smtClean="0">
              <a:solidFill>
                <a:srgbClr val="FFFF66"/>
              </a:solidFill>
            </a:endParaRPr>
          </a:p>
          <a:p>
            <a:pPr marL="0" indent="0" algn="ctr">
              <a:spcBef>
                <a:spcPts val="0"/>
              </a:spcBef>
              <a:buNone/>
            </a:pPr>
            <a:r>
              <a:rPr lang="en-US" sz="2800" dirty="0" smtClean="0">
                <a:solidFill>
                  <a:srgbClr val="FFFF66"/>
                </a:solidFill>
              </a:rPr>
              <a:t>each </a:t>
            </a:r>
            <a:r>
              <a:rPr lang="en-US" sz="2800" dirty="0">
                <a:solidFill>
                  <a:srgbClr val="FFFF66"/>
                </a:solidFill>
              </a:rPr>
              <a:t>trial. </a:t>
            </a:r>
            <a:r>
              <a:rPr lang="en-US" sz="2800" dirty="0"/>
              <a:t>So, on each trial, you should consider whether </a:t>
            </a:r>
            <a:endParaRPr lang="en-US" sz="2800" dirty="0" smtClean="0"/>
          </a:p>
          <a:p>
            <a:pPr marL="0" indent="0" algn="ctr">
              <a:spcBef>
                <a:spcPts val="0"/>
              </a:spcBef>
              <a:buNone/>
            </a:pPr>
            <a:r>
              <a:rPr lang="en-US" sz="2800" dirty="0" smtClean="0"/>
              <a:t>you </a:t>
            </a:r>
            <a:r>
              <a:rPr lang="en-US" sz="2800" dirty="0"/>
              <a:t>want the points that are offered or whether you would </a:t>
            </a:r>
            <a:endParaRPr lang="en-US" sz="2800" dirty="0" smtClean="0"/>
          </a:p>
          <a:p>
            <a:pPr marL="0" indent="0" algn="ctr">
              <a:spcBef>
                <a:spcPts val="0"/>
              </a:spcBef>
              <a:buNone/>
            </a:pPr>
            <a:r>
              <a:rPr lang="en-US" sz="2800" dirty="0" smtClean="0"/>
              <a:t>rather </a:t>
            </a:r>
            <a:r>
              <a:rPr lang="en-US" sz="2800" dirty="0"/>
              <a:t>view a positive picture. It is completely up to you. </a:t>
            </a:r>
          </a:p>
          <a:p>
            <a:pPr marL="0" marR="0" indent="0" algn="ctr">
              <a:spcBef>
                <a:spcPts val="0"/>
              </a:spcBef>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1280574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4"/>
            <a:ext cx="9130193" cy="2584066"/>
          </a:xfrm>
        </p:spPr>
        <p:txBody>
          <a:bodyPr>
            <a:normAutofit fontScale="92500" lnSpcReduction="20000"/>
          </a:bodyPr>
          <a:lstStyle/>
          <a:p>
            <a:pPr marL="0" marR="0" indent="0" algn="ctr">
              <a:spcBef>
                <a:spcPts val="0"/>
              </a:spcBef>
              <a:spcAft>
                <a:spcPts val="0"/>
              </a:spcAft>
              <a:buNone/>
            </a:pPr>
            <a:r>
              <a:rPr lang="en-US" sz="2800" dirty="0" smtClean="0">
                <a:ea typeface="Calibri"/>
                <a:cs typeface="Times New Roman"/>
              </a:rPr>
              <a:t>  </a:t>
            </a:r>
            <a:r>
              <a:rPr lang="en-US" sz="2800" dirty="0" smtClean="0"/>
              <a:t>I </a:t>
            </a:r>
            <a:r>
              <a:rPr lang="en-US" sz="2800" dirty="0"/>
              <a:t>will now show you an example of each type of picture, </a:t>
            </a:r>
            <a:endParaRPr lang="en-US" sz="2800" dirty="0" smtClean="0"/>
          </a:p>
          <a:p>
            <a:pPr marL="0" marR="0" indent="0" algn="ctr">
              <a:spcBef>
                <a:spcPts val="0"/>
              </a:spcBef>
              <a:spcAft>
                <a:spcPts val="0"/>
              </a:spcAft>
              <a:buNone/>
            </a:pPr>
            <a:r>
              <a:rPr lang="en-US" sz="2800" dirty="0" smtClean="0"/>
              <a:t>positive </a:t>
            </a:r>
            <a:r>
              <a:rPr lang="en-US" sz="2800" dirty="0"/>
              <a:t>and negative; as well as an example of how it </a:t>
            </a:r>
            <a:endParaRPr lang="en-US" sz="2800" dirty="0" smtClean="0"/>
          </a:p>
          <a:p>
            <a:pPr marL="0" marR="0" indent="0" algn="ctr">
              <a:spcBef>
                <a:spcPts val="0"/>
              </a:spcBef>
              <a:spcAft>
                <a:spcPts val="0"/>
              </a:spcAft>
              <a:buNone/>
            </a:pPr>
            <a:r>
              <a:rPr lang="en-US" sz="2800" dirty="0" smtClean="0"/>
              <a:t>will </a:t>
            </a:r>
            <a:r>
              <a:rPr lang="en-US" sz="2800" dirty="0"/>
              <a:t>look when you are given the reward points. </a:t>
            </a: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Next </a:t>
            </a:r>
            <a:r>
              <a:rPr lang="en-US" sz="2800" dirty="0"/>
              <a:t>is an example of what you would see for the left </a:t>
            </a:r>
            <a:r>
              <a:rPr lang="en-US" sz="2800" dirty="0" smtClean="0"/>
              <a:t>outcome of this trial, </a:t>
            </a:r>
            <a:r>
              <a:rPr lang="en-US" sz="2800" dirty="0"/>
              <a:t>which includes a positive picture and 0 reward points. </a:t>
            </a:r>
            <a:endParaRPr lang="en-US" sz="2800" dirty="0" smtClean="0"/>
          </a:p>
          <a:p>
            <a:pPr marL="0" marR="0" indent="0" algn="ctr">
              <a:spcBef>
                <a:spcPts val="0"/>
              </a:spcBef>
              <a:spcAft>
                <a:spcPts val="0"/>
              </a:spcAft>
              <a:buNone/>
            </a:pPr>
            <a:r>
              <a:rPr lang="en-US" sz="2800" dirty="0" smtClean="0"/>
              <a:t>Press the RIGHT key to see this example.</a:t>
            </a: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0" name="Picture 9" descr="Screen Shot 2014-09-11 at 11.15.53 AM.png"/>
          <p:cNvPicPr>
            <a:picLocks noChangeAspect="1"/>
          </p:cNvPicPr>
          <p:nvPr/>
        </p:nvPicPr>
        <p:blipFill rotWithShape="1">
          <a:blip r:embed="rId4">
            <a:extLst>
              <a:ext uri="{28A0092B-C50C-407E-A947-70E740481C1C}">
                <a14:useLocalDpi xmlns:a14="http://schemas.microsoft.com/office/drawing/2010/main" val="0"/>
              </a:ext>
            </a:extLst>
          </a:blip>
          <a:srcRect l="15037" t="29904" r="18729" b="36272"/>
          <a:stretch/>
        </p:blipFill>
        <p:spPr>
          <a:xfrm>
            <a:off x="932631" y="3406724"/>
            <a:ext cx="7242771" cy="1589771"/>
          </a:xfrm>
          <a:prstGeom prst="rect">
            <a:avLst/>
          </a:prstGeom>
        </p:spPr>
      </p:pic>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4" name="Right Arrow 13"/>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3942893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66" y="849699"/>
            <a:ext cx="7017744" cy="5263308"/>
          </a:xfrm>
          <a:prstGeom prst="rect">
            <a:avLst/>
          </a:prstGeom>
        </p:spPr>
      </p:pic>
    </p:spTree>
    <p:extLst>
      <p:ext uri="{BB962C8B-B14F-4D97-AF65-F5344CB8AC3E}">
        <p14:creationId xmlns:p14="http://schemas.microsoft.com/office/powerpoint/2010/main" val="2562654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1563" y="455665"/>
            <a:ext cx="8471105" cy="5148044"/>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9-11 at 12.12.47 PM.png"/>
          <p:cNvPicPr>
            <a:picLocks noChangeAspect="1"/>
          </p:cNvPicPr>
          <p:nvPr/>
        </p:nvPicPr>
        <p:blipFill rotWithShape="1">
          <a:blip r:embed="rId3">
            <a:extLst>
              <a:ext uri="{28A0092B-C50C-407E-A947-70E740481C1C}">
                <a14:useLocalDpi xmlns:a14="http://schemas.microsoft.com/office/drawing/2010/main" val="0"/>
              </a:ext>
            </a:extLst>
          </a:blip>
          <a:srcRect l="5000" r="14027"/>
          <a:stretch/>
        </p:blipFill>
        <p:spPr>
          <a:xfrm>
            <a:off x="1030846" y="1596800"/>
            <a:ext cx="7404071" cy="3253483"/>
          </a:xfrm>
          <a:prstGeom prst="rect">
            <a:avLst/>
          </a:prstGeom>
        </p:spPr>
      </p:pic>
    </p:spTree>
    <p:extLst>
      <p:ext uri="{BB962C8B-B14F-4D97-AF65-F5344CB8AC3E}">
        <p14:creationId xmlns:p14="http://schemas.microsoft.com/office/powerpoint/2010/main" val="8962615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4160786"/>
          </a:xfrm>
        </p:spPr>
        <p:txBody>
          <a:bodyPr>
            <a:normAutofit fontScale="85000" lnSpcReduction="20000"/>
          </a:bodyPr>
          <a:lstStyle/>
          <a:p>
            <a:pPr marL="0" marR="0" indent="0" algn="ctr">
              <a:spcBef>
                <a:spcPts val="0"/>
              </a:spcBef>
              <a:spcAft>
                <a:spcPts val="0"/>
              </a:spcAft>
              <a:buNone/>
            </a:pPr>
            <a:r>
              <a:rPr lang="en-US" sz="2800" dirty="0" smtClean="0">
                <a:ea typeface="Calibri"/>
                <a:cs typeface="Times New Roman"/>
              </a:rPr>
              <a:t> </a:t>
            </a:r>
            <a:r>
              <a:rPr lang="en-US" sz="2800" dirty="0"/>
              <a:t>Now I will show you what would happen if the left outcome </a:t>
            </a:r>
            <a:endParaRPr lang="en-US" sz="2800" dirty="0" smtClean="0"/>
          </a:p>
          <a:p>
            <a:pPr marL="0" marR="0" indent="0" algn="ctr">
              <a:spcBef>
                <a:spcPts val="0"/>
              </a:spcBef>
              <a:spcAft>
                <a:spcPts val="0"/>
              </a:spcAft>
              <a:buNone/>
            </a:pPr>
            <a:r>
              <a:rPr lang="en-US" sz="2800" dirty="0" smtClean="0"/>
              <a:t>of </a:t>
            </a:r>
            <a:r>
              <a:rPr lang="en-US" sz="2800" i="1" dirty="0"/>
              <a:t>this</a:t>
            </a:r>
            <a:r>
              <a:rPr lang="en-US" sz="2800" dirty="0"/>
              <a:t> </a:t>
            </a:r>
            <a:r>
              <a:rPr lang="en-US" sz="2800" dirty="0" smtClean="0"/>
              <a:t>trial (shown below) </a:t>
            </a:r>
            <a:r>
              <a:rPr lang="en-US" sz="2800" dirty="0"/>
              <a:t>occurred, which includes a </a:t>
            </a:r>
            <a:endParaRPr lang="en-US" sz="2800" dirty="0" smtClean="0"/>
          </a:p>
          <a:p>
            <a:pPr marL="0" marR="0" indent="0" algn="ctr">
              <a:spcBef>
                <a:spcPts val="0"/>
              </a:spcBef>
              <a:spcAft>
                <a:spcPts val="0"/>
              </a:spcAft>
              <a:buNone/>
            </a:pPr>
            <a:r>
              <a:rPr lang="en-US" sz="2800" dirty="0" smtClean="0"/>
              <a:t>negative </a:t>
            </a:r>
            <a:r>
              <a:rPr lang="en-US" sz="2800" dirty="0"/>
              <a:t>picture and reward points</a:t>
            </a:r>
            <a:r>
              <a:rPr lang="en-US" sz="2800" dirty="0" smtClean="0"/>
              <a:t>.</a:t>
            </a:r>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 </a:t>
            </a:r>
            <a:r>
              <a:rPr lang="en-US" sz="2800" dirty="0">
                <a:solidFill>
                  <a:srgbClr val="FFFF00"/>
                </a:solidFill>
              </a:rPr>
              <a:t>Please be warned that the negative pictures and sounds are very negative and may include such things as blood, combat, and dead bodies.</a:t>
            </a:r>
            <a:r>
              <a:rPr lang="en-US" sz="2800" dirty="0"/>
              <a:t> You have no way of knowing HOW bad the picture will be for each trial…you will just know that is going to be negative. </a:t>
            </a: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During </a:t>
            </a:r>
            <a:r>
              <a:rPr lang="en-US" sz="2800" dirty="0"/>
              <a:t>the task, you will have some control over how likely and how often </a:t>
            </a:r>
            <a:r>
              <a:rPr lang="en-US" sz="2800" dirty="0" smtClean="0"/>
              <a:t>you </a:t>
            </a:r>
            <a:r>
              <a:rPr lang="en-US" sz="2800" dirty="0"/>
              <a:t>see the negative pictures, but we want to give you an example here so that you will know what to expect. </a:t>
            </a:r>
            <a:endParaRPr lang="en-US" sz="2800" dirty="0" smtClean="0"/>
          </a:p>
          <a:p>
            <a:pPr marL="0" marR="0" indent="0" algn="ctr">
              <a:spcBef>
                <a:spcPts val="0"/>
              </a:spcBef>
              <a:spcAft>
                <a:spcPts val="0"/>
              </a:spcAft>
              <a:buNone/>
            </a:pPr>
            <a:r>
              <a:rPr lang="en-US" sz="2800" dirty="0" smtClean="0"/>
              <a:t>Press the RIGHT key to see this example.</a:t>
            </a:r>
            <a:endParaRPr lang="en-US" sz="2800" dirty="0">
              <a:ea typeface="Calibri"/>
              <a:cs typeface="Times New Roman"/>
            </a:endParaRPr>
          </a:p>
        </p:txBody>
      </p:sp>
      <p:sp>
        <p:nvSpPr>
          <p:cNvPr id="8" name="Rectangle 7"/>
          <p:cNvSpPr/>
          <p:nvPr/>
        </p:nvSpPr>
        <p:spPr>
          <a:xfrm>
            <a:off x="58671" y="4261853"/>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Screen Shot 2014-09-11 at 12.11.39 PM.png"/>
          <p:cNvPicPr>
            <a:picLocks noChangeAspect="1"/>
          </p:cNvPicPr>
          <p:nvPr/>
        </p:nvPicPr>
        <p:blipFill rotWithShape="1">
          <a:blip r:embed="rId3">
            <a:extLst>
              <a:ext uri="{28A0092B-C50C-407E-A947-70E740481C1C}">
                <a14:useLocalDpi xmlns:a14="http://schemas.microsoft.com/office/drawing/2010/main" val="0"/>
              </a:ext>
            </a:extLst>
          </a:blip>
          <a:srcRect l="6044" t="23645" r="6705" b="27006"/>
          <a:stretch/>
        </p:blipFill>
        <p:spPr>
          <a:xfrm>
            <a:off x="203577" y="4261853"/>
            <a:ext cx="8738115" cy="1563776"/>
          </a:xfrm>
          <a:prstGeom prst="rect">
            <a:avLst/>
          </a:prstGeom>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8998860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00" y="957768"/>
            <a:ext cx="7366728" cy="5021461"/>
          </a:xfrm>
          <a:prstGeom prst="rect">
            <a:avLst/>
          </a:prstGeom>
        </p:spPr>
      </p:pic>
    </p:spTree>
    <p:extLst>
      <p:ext uri="{BB962C8B-B14F-4D97-AF65-F5344CB8AC3E}">
        <p14:creationId xmlns:p14="http://schemas.microsoft.com/office/powerpoint/2010/main" val="25626549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1563" y="455665"/>
            <a:ext cx="8471105" cy="5148044"/>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Screen Shot 2014-09-11 at 12.12.55 PM.png"/>
          <p:cNvPicPr>
            <a:picLocks noChangeAspect="1"/>
          </p:cNvPicPr>
          <p:nvPr/>
        </p:nvPicPr>
        <p:blipFill rotWithShape="1">
          <a:blip r:embed="rId3">
            <a:extLst>
              <a:ext uri="{28A0092B-C50C-407E-A947-70E740481C1C}">
                <a14:useLocalDpi xmlns:a14="http://schemas.microsoft.com/office/drawing/2010/main" val="0"/>
              </a:ext>
            </a:extLst>
          </a:blip>
          <a:srcRect l="11274" t="22657" r="15081" b="28758"/>
          <a:stretch/>
        </p:blipFill>
        <p:spPr>
          <a:xfrm>
            <a:off x="1215035" y="2370426"/>
            <a:ext cx="6734162" cy="2239545"/>
          </a:xfrm>
          <a:prstGeom prst="rect">
            <a:avLst/>
          </a:prstGeom>
        </p:spPr>
      </p:pic>
    </p:spTree>
    <p:extLst>
      <p:ext uri="{BB962C8B-B14F-4D97-AF65-F5344CB8AC3E}">
        <p14:creationId xmlns:p14="http://schemas.microsoft.com/office/powerpoint/2010/main" val="189543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sz="6000" dirty="0" smtClean="0"/>
              <a:t>MOVING DOTS</a:t>
            </a:r>
            <a:endParaRPr lang="en-US" sz="6000" dirty="0"/>
          </a:p>
        </p:txBody>
      </p:sp>
      <p:sp>
        <p:nvSpPr>
          <p:cNvPr id="7"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1190430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109639"/>
          </a:xfrm>
        </p:spPr>
        <p:txBody>
          <a:bodyPr>
            <a:normAutofit fontScale="92500" lnSpcReduction="20000"/>
          </a:bodyPr>
          <a:lstStyle/>
          <a:p>
            <a:pPr marL="0" marR="0" indent="0" algn="ctr">
              <a:spcBef>
                <a:spcPts val="0"/>
              </a:spcBef>
              <a:spcAft>
                <a:spcPts val="0"/>
              </a:spcAft>
              <a:buNone/>
            </a:pPr>
            <a:r>
              <a:rPr lang="en-US" sz="2800" dirty="0"/>
              <a:t>Note that some of the trials may look like </a:t>
            </a:r>
            <a:r>
              <a:rPr lang="en-US" sz="2800" dirty="0" smtClean="0"/>
              <a:t>that shown below, </a:t>
            </a:r>
            <a:r>
              <a:rPr lang="en-US" sz="2800" dirty="0"/>
              <a:t>where there is no risk of seeing a negative picture and both choices are associated with a positive picture. </a:t>
            </a: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In </a:t>
            </a:r>
            <a:r>
              <a:rPr lang="en-US" sz="2800" dirty="0"/>
              <a:t>these instances, there really is no reason </a:t>
            </a:r>
            <a:endParaRPr lang="en-US" sz="2800" dirty="0" smtClean="0"/>
          </a:p>
          <a:p>
            <a:pPr marL="0" marR="0" indent="0" algn="ctr">
              <a:spcBef>
                <a:spcPts val="0"/>
              </a:spcBef>
              <a:spcAft>
                <a:spcPts val="0"/>
              </a:spcAft>
              <a:buNone/>
            </a:pPr>
            <a:r>
              <a:rPr lang="en-US" sz="2800" dirty="0" smtClean="0"/>
              <a:t>not to go </a:t>
            </a:r>
            <a:r>
              <a:rPr lang="en-US" sz="2800" dirty="0"/>
              <a:t>towards the points. </a:t>
            </a: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These </a:t>
            </a:r>
            <a:r>
              <a:rPr lang="en-US" sz="2800" dirty="0"/>
              <a:t>types of trials make sure you are </a:t>
            </a:r>
            <a:endParaRPr lang="en-US" sz="2800" dirty="0" smtClean="0"/>
          </a:p>
          <a:p>
            <a:pPr marL="0" marR="0" indent="0" algn="ctr">
              <a:spcBef>
                <a:spcPts val="0"/>
              </a:spcBef>
              <a:spcAft>
                <a:spcPts val="0"/>
              </a:spcAft>
              <a:buNone/>
            </a:pPr>
            <a:r>
              <a:rPr lang="en-US" sz="2800" dirty="0" smtClean="0"/>
              <a:t>paying </a:t>
            </a:r>
            <a:r>
              <a:rPr lang="en-US" sz="2800" dirty="0"/>
              <a:t>attention the entire task. </a:t>
            </a:r>
            <a:endParaRPr lang="en-US" sz="2800" dirty="0">
              <a:ea typeface="Calibri"/>
              <a:cs typeface="Times New Roman"/>
            </a:endParaRPr>
          </a:p>
        </p:txBody>
      </p:sp>
      <p:sp>
        <p:nvSpPr>
          <p:cNvPr id="8" name="Rectangle 7"/>
          <p:cNvSpPr/>
          <p:nvPr/>
        </p:nvSpPr>
        <p:spPr>
          <a:xfrm>
            <a:off x="58671" y="4261853"/>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Screen Shot 2014-09-11 at 12.13.08 PM.png"/>
          <p:cNvPicPr>
            <a:picLocks noChangeAspect="1"/>
          </p:cNvPicPr>
          <p:nvPr/>
        </p:nvPicPr>
        <p:blipFill rotWithShape="1">
          <a:blip r:embed="rId3">
            <a:extLst>
              <a:ext uri="{28A0092B-C50C-407E-A947-70E740481C1C}">
                <a14:useLocalDpi xmlns:a14="http://schemas.microsoft.com/office/drawing/2010/main" val="0"/>
              </a:ext>
            </a:extLst>
          </a:blip>
          <a:srcRect l="7952" t="31630" r="16706" b="22017"/>
          <a:stretch/>
        </p:blipFill>
        <p:spPr>
          <a:xfrm>
            <a:off x="194368" y="4271548"/>
            <a:ext cx="8759952" cy="1516284"/>
          </a:xfrm>
          <a:prstGeom prst="rect">
            <a:avLst/>
          </a:prstGeom>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5352468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109639"/>
          </a:xfrm>
        </p:spPr>
        <p:txBody>
          <a:bodyPr>
            <a:normAutofit/>
          </a:bodyPr>
          <a:lstStyle/>
          <a:p>
            <a:pPr marL="0" marR="0" indent="0" algn="ctr">
              <a:spcBef>
                <a:spcPts val="0"/>
              </a:spcBef>
              <a:spcAft>
                <a:spcPts val="0"/>
              </a:spcAft>
              <a:buNone/>
            </a:pPr>
            <a:r>
              <a:rPr lang="en-US" sz="2800" dirty="0">
                <a:ea typeface="Calibri"/>
                <a:cs typeface="Times New Roman"/>
              </a:rPr>
              <a:t>Note that some of the trials may look like this, where there </a:t>
            </a:r>
            <a:r>
              <a:rPr lang="en-US" sz="2800" dirty="0" smtClean="0">
                <a:ea typeface="Calibri"/>
                <a:cs typeface="Times New Roman"/>
              </a:rPr>
              <a:t>are no </a:t>
            </a:r>
            <a:r>
              <a:rPr lang="en-US" sz="2800" dirty="0">
                <a:ea typeface="Calibri"/>
                <a:cs typeface="Times New Roman"/>
              </a:rPr>
              <a:t>reward points offered for either outcome</a:t>
            </a:r>
            <a:r>
              <a:rPr lang="en-US" sz="2800" dirty="0" smtClean="0">
                <a:ea typeface="Calibri"/>
                <a:cs typeface="Times New Roman"/>
              </a:rPr>
              <a:t>.</a:t>
            </a: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 </a:t>
            </a:r>
            <a:r>
              <a:rPr lang="en-US" sz="2800" dirty="0">
                <a:ea typeface="Calibri"/>
                <a:cs typeface="Times New Roman"/>
              </a:rPr>
              <a:t>In these instances, there is no reason </a:t>
            </a:r>
            <a:r>
              <a:rPr lang="en-US" sz="2800" dirty="0" smtClean="0">
                <a:ea typeface="Calibri"/>
                <a:cs typeface="Times New Roman"/>
              </a:rPr>
              <a:t>not to go </a:t>
            </a:r>
            <a:r>
              <a:rPr lang="en-US" sz="2800" dirty="0">
                <a:ea typeface="Calibri"/>
                <a:cs typeface="Times New Roman"/>
              </a:rPr>
              <a:t>towards the sun unless you are really wanting to see the negative picture. </a:t>
            </a:r>
          </a:p>
        </p:txBody>
      </p:sp>
      <p:sp>
        <p:nvSpPr>
          <p:cNvPr id="8" name="Rectangle 7"/>
          <p:cNvSpPr/>
          <p:nvPr/>
        </p:nvSpPr>
        <p:spPr>
          <a:xfrm>
            <a:off x="58671" y="4261853"/>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Screen Shot 2014-09-11 at 12.12.42 PM.png"/>
          <p:cNvPicPr>
            <a:picLocks noChangeAspect="1"/>
          </p:cNvPicPr>
          <p:nvPr/>
        </p:nvPicPr>
        <p:blipFill rotWithShape="1">
          <a:blip r:embed="rId3">
            <a:extLst>
              <a:ext uri="{28A0092B-C50C-407E-A947-70E740481C1C}">
                <a14:useLocalDpi xmlns:a14="http://schemas.microsoft.com/office/drawing/2010/main" val="0"/>
              </a:ext>
            </a:extLst>
          </a:blip>
          <a:srcRect l="6360" t="31839" r="14128" b="29408"/>
          <a:stretch/>
        </p:blipFill>
        <p:spPr>
          <a:xfrm>
            <a:off x="194368" y="4280987"/>
            <a:ext cx="8759952" cy="1506845"/>
          </a:xfrm>
          <a:prstGeom prst="rect">
            <a:avLst/>
          </a:prstGeom>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693019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314030"/>
          </a:xfrm>
        </p:spPr>
        <p:txBody>
          <a:bodyPr>
            <a:normAutofit fontScale="92500"/>
          </a:bodyPr>
          <a:lstStyle/>
          <a:p>
            <a:pPr marL="0" marR="0" indent="0" algn="ctr">
              <a:spcBef>
                <a:spcPts val="0"/>
              </a:spcBef>
              <a:spcAft>
                <a:spcPts val="0"/>
              </a:spcAft>
              <a:buNone/>
            </a:pPr>
            <a:r>
              <a:rPr lang="en-US" sz="2800" dirty="0" smtClean="0"/>
              <a:t>On the next screen, you will be shown </a:t>
            </a:r>
            <a:r>
              <a:rPr lang="en-US" sz="2800" dirty="0"/>
              <a:t>an example of </a:t>
            </a:r>
            <a:endParaRPr lang="en-US" sz="2800" dirty="0" smtClean="0"/>
          </a:p>
          <a:p>
            <a:pPr marL="0" marR="0" indent="0" algn="ctr">
              <a:spcBef>
                <a:spcPts val="0"/>
              </a:spcBef>
              <a:spcAft>
                <a:spcPts val="0"/>
              </a:spcAft>
              <a:buNone/>
            </a:pPr>
            <a:r>
              <a:rPr lang="en-US" sz="2800" dirty="0" smtClean="0"/>
              <a:t>what you will see </a:t>
            </a:r>
            <a:r>
              <a:rPr lang="en-US" sz="2800" dirty="0"/>
              <a:t>at the end of the task, telling you how </a:t>
            </a:r>
          </a:p>
          <a:p>
            <a:pPr marL="0" marR="0" indent="0" algn="ctr">
              <a:spcBef>
                <a:spcPts val="0"/>
              </a:spcBef>
              <a:spcAft>
                <a:spcPts val="0"/>
              </a:spcAft>
              <a:buNone/>
            </a:pPr>
            <a:r>
              <a:rPr lang="en-US" sz="2800" dirty="0" smtClean="0"/>
              <a:t>many points you got in relation to others on the task.</a:t>
            </a:r>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2800" dirty="0" smtClean="0"/>
              <a:t>You will be shown either an honorable mention, third place, second place, or first place ribbon based on the points you earned. </a:t>
            </a:r>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Press the RIGHT key to see this example. </a:t>
            </a:r>
            <a:endParaRPr lang="en-US" sz="2800" dirty="0">
              <a:ea typeface="Calibri"/>
              <a:cs typeface="Times New Roman"/>
            </a:endParaRP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9146503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Place holder for screenshot</a:t>
            </a:r>
            <a:endParaRPr lang="en-US" dirty="0"/>
          </a:p>
        </p:txBody>
      </p:sp>
      <p:sp>
        <p:nvSpPr>
          <p:cNvPr id="9" name="Rectangle 8"/>
          <p:cNvSpPr/>
          <p:nvPr/>
        </p:nvSpPr>
        <p:spPr>
          <a:xfrm>
            <a:off x="361563" y="455665"/>
            <a:ext cx="8471105" cy="5148044"/>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9-11 at 12.12.06 PM.png"/>
          <p:cNvPicPr>
            <a:picLocks noChangeAspect="1"/>
          </p:cNvPicPr>
          <p:nvPr/>
        </p:nvPicPr>
        <p:blipFill rotWithShape="1">
          <a:blip r:embed="rId3">
            <a:extLst>
              <a:ext uri="{28A0092B-C50C-407E-A947-70E740481C1C}">
                <a14:useLocalDpi xmlns:a14="http://schemas.microsoft.com/office/drawing/2010/main" val="0"/>
              </a:ext>
            </a:extLst>
          </a:blip>
          <a:srcRect l="7209" t="6889" r="12854" b="8764"/>
          <a:stretch/>
        </p:blipFill>
        <p:spPr>
          <a:xfrm>
            <a:off x="1021152" y="475056"/>
            <a:ext cx="7160705" cy="5109814"/>
          </a:xfrm>
          <a:prstGeom prst="rect">
            <a:avLst/>
          </a:prstGeom>
        </p:spPr>
      </p:pic>
      <p:sp>
        <p:nvSpPr>
          <p:cNvPr id="14"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5" name="Right Arrow 14"/>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7" name="Right Arrow 1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1515106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5530372"/>
          </a:xfrm>
        </p:spPr>
        <p:txBody>
          <a:bodyPr>
            <a:normAutofit fontScale="92500" lnSpcReduction="10000"/>
          </a:bodyPr>
          <a:lstStyle/>
          <a:p>
            <a:pPr marL="0" marR="0" indent="0" algn="ctr">
              <a:spcBef>
                <a:spcPts val="0"/>
              </a:spcBef>
              <a:spcAft>
                <a:spcPts val="0"/>
              </a:spcAft>
              <a:buNone/>
            </a:pPr>
            <a:r>
              <a:rPr lang="en-US" sz="2800" dirty="0"/>
              <a:t>Remember, for each trial, we want you to be indicating how strongly you want each possible outcome, given the potential reward points as well as the potential images and sounds you would have to see in order to get those points. </a:t>
            </a:r>
            <a:endParaRPr lang="en-US" sz="2800" dirty="0" smtClean="0"/>
          </a:p>
          <a:p>
            <a:pPr marL="0" indent="0" algn="ctr">
              <a:spcBef>
                <a:spcPts val="0"/>
              </a:spcBef>
              <a:buNone/>
            </a:pPr>
            <a:endParaRPr lang="en-US" sz="2800" dirty="0" smtClean="0"/>
          </a:p>
          <a:p>
            <a:pPr marL="0" indent="0" algn="ctr">
              <a:spcBef>
                <a:spcPts val="0"/>
              </a:spcBef>
              <a:buNone/>
            </a:pPr>
            <a:r>
              <a:rPr lang="en-US" sz="2800" dirty="0" smtClean="0"/>
              <a:t>Note that between each trial will be a cross “+”. The amount of time this “+” is on the screen will vary </a:t>
            </a:r>
            <a:r>
              <a:rPr lang="en-US" sz="2800" dirty="0"/>
              <a:t>throughout the task</a:t>
            </a:r>
            <a:r>
              <a:rPr lang="en-US" sz="2800" dirty="0" smtClean="0"/>
              <a:t>.</a:t>
            </a:r>
          </a:p>
          <a:p>
            <a:pPr marL="0" indent="0" algn="ctr">
              <a:spcBef>
                <a:spcPts val="0"/>
              </a:spcBef>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a:solidFill>
                  <a:srgbClr val="FFFF00"/>
                </a:solidFill>
              </a:rPr>
              <a:t>Please let the administrator know now if </a:t>
            </a:r>
          </a:p>
          <a:p>
            <a:pPr marL="0" marR="0" indent="0" algn="ctr">
              <a:spcBef>
                <a:spcPts val="0"/>
              </a:spcBef>
              <a:spcAft>
                <a:spcPts val="0"/>
              </a:spcAft>
              <a:buNone/>
            </a:pPr>
            <a:r>
              <a:rPr lang="en-US" sz="2800" dirty="0">
                <a:solidFill>
                  <a:srgbClr val="FFFF00"/>
                </a:solidFill>
              </a:rPr>
              <a:t>you have any questions on this task. </a:t>
            </a: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b="1" dirty="0"/>
              <a:t>Now we will try a few example trials, </a:t>
            </a:r>
          </a:p>
          <a:p>
            <a:pPr marL="0" indent="0" algn="ctr">
              <a:spcBef>
                <a:spcPts val="0"/>
              </a:spcBef>
              <a:buNone/>
            </a:pPr>
            <a:r>
              <a:rPr lang="en-US" sz="2800" b="1" dirty="0"/>
              <a:t>just so you can practice. </a:t>
            </a: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6768016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2130425"/>
            <a:ext cx="8458200" cy="1470025"/>
          </a:xfrm>
        </p:spPr>
        <p:txBody>
          <a:bodyPr>
            <a:normAutofit/>
          </a:bodyPr>
          <a:lstStyle/>
          <a:p>
            <a:r>
              <a:rPr lang="en-US" dirty="0" smtClean="0"/>
              <a:t>Press the RIGHT key when you are ready to begin.</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4031403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04948"/>
            <a:ext cx="8779896" cy="5549908"/>
          </a:xfrm>
        </p:spPr>
        <p:txBody>
          <a:bodyPr>
            <a:normAutofit/>
          </a:bodyPr>
          <a:lstStyle/>
          <a:p>
            <a:pPr marL="0" indent="0" algn="ctr">
              <a:buNone/>
            </a:pPr>
            <a:endParaRPr lang="en-US" sz="2800" dirty="0"/>
          </a:p>
          <a:p>
            <a:pPr marL="0" indent="0" algn="ctr">
              <a:buNone/>
            </a:pPr>
            <a:r>
              <a:rPr lang="en-US" sz="2800" dirty="0" smtClean="0"/>
              <a:t>You will be using a button box like the one shown to make responses while you are in the scanner.  Place your hand so that you can use your index and middle fingers to press the right and left buttons.  Your ring finger will be used at times to select responses.</a:t>
            </a:r>
          </a:p>
          <a:p>
            <a:pPr marL="0" indent="0" algn="ctr">
              <a:buNone/>
            </a:pPr>
            <a:r>
              <a:rPr lang="en-US" sz="2800" dirty="0" smtClean="0"/>
              <a:t>Please tell the experimenter if you have any questions about how to use the button box.</a:t>
            </a:r>
            <a:endParaRPr lang="en-US" sz="2800"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1026" name="Picture 2" descr="T:\BehavioralTasks\StimTool\AllInstructions\Botton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564651" y="3395919"/>
            <a:ext cx="2019871" cy="35908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33823" y="3745418"/>
            <a:ext cx="981075" cy="369332"/>
          </a:xfrm>
          <a:prstGeom prst="rect">
            <a:avLst/>
          </a:prstGeom>
          <a:noFill/>
        </p:spPr>
        <p:txBody>
          <a:bodyPr wrap="square" rtlCol="0">
            <a:spAutoFit/>
          </a:bodyPr>
          <a:lstStyle/>
          <a:p>
            <a:r>
              <a:rPr lang="en-US" dirty="0" smtClean="0"/>
              <a:t>Right</a:t>
            </a:r>
            <a:endParaRPr lang="en-US" dirty="0"/>
          </a:p>
        </p:txBody>
      </p:sp>
      <p:sp>
        <p:nvSpPr>
          <p:cNvPr id="12" name="TextBox 11"/>
          <p:cNvSpPr txBox="1"/>
          <p:nvPr/>
        </p:nvSpPr>
        <p:spPr>
          <a:xfrm>
            <a:off x="3419475" y="3827402"/>
            <a:ext cx="981075" cy="369332"/>
          </a:xfrm>
          <a:prstGeom prst="rect">
            <a:avLst/>
          </a:prstGeom>
          <a:noFill/>
        </p:spPr>
        <p:txBody>
          <a:bodyPr wrap="square" rtlCol="0">
            <a:spAutoFit/>
          </a:bodyPr>
          <a:lstStyle/>
          <a:p>
            <a:r>
              <a:rPr lang="en-US" dirty="0" smtClean="0"/>
              <a:t>Left</a:t>
            </a:r>
            <a:endParaRPr lang="en-US" dirty="0"/>
          </a:p>
        </p:txBody>
      </p:sp>
      <p:sp>
        <p:nvSpPr>
          <p:cNvPr id="16" name="TextBox 15"/>
          <p:cNvSpPr txBox="1"/>
          <p:nvPr/>
        </p:nvSpPr>
        <p:spPr>
          <a:xfrm>
            <a:off x="4562475" y="3827401"/>
            <a:ext cx="933450" cy="369332"/>
          </a:xfrm>
          <a:prstGeom prst="rect">
            <a:avLst/>
          </a:prstGeom>
          <a:noFill/>
        </p:spPr>
        <p:txBody>
          <a:bodyPr wrap="square" rtlCol="0">
            <a:spAutoFit/>
          </a:bodyPr>
          <a:lstStyle/>
          <a:p>
            <a:r>
              <a:rPr lang="en-US" dirty="0" smtClean="0"/>
              <a:t>Select</a:t>
            </a:r>
            <a:endParaRPr lang="en-US" dirty="0"/>
          </a:p>
        </p:txBody>
      </p:sp>
      <p:cxnSp>
        <p:nvCxnSpPr>
          <p:cNvPr id="5" name="Straight Arrow Connector 4"/>
          <p:cNvCxnSpPr/>
          <p:nvPr/>
        </p:nvCxnSpPr>
        <p:spPr>
          <a:xfrm>
            <a:off x="3748088" y="4168159"/>
            <a:ext cx="209548" cy="5048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267200" y="4114750"/>
            <a:ext cx="66675" cy="4858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772025" y="4196734"/>
            <a:ext cx="142873" cy="4038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490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BehavioralTasks\StimTool\AllInstructions\Button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145" y="4168159"/>
            <a:ext cx="3590884" cy="20198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79464" y="104948"/>
            <a:ext cx="8779896" cy="5549908"/>
          </a:xfrm>
        </p:spPr>
        <p:txBody>
          <a:bodyPr>
            <a:normAutofit/>
          </a:bodyPr>
          <a:lstStyle/>
          <a:p>
            <a:pPr marL="0" indent="0" algn="ctr">
              <a:buNone/>
            </a:pPr>
            <a:endParaRPr lang="en-US" sz="2800" dirty="0"/>
          </a:p>
          <a:p>
            <a:pPr marL="0" indent="0" algn="ctr">
              <a:buNone/>
            </a:pPr>
            <a:r>
              <a:rPr lang="en-US" sz="2800" dirty="0" smtClean="0"/>
              <a:t>You will be using a button box like the one shown to make responses while you are in the scanner.  Place your hand so that you can use your index and middle fingers to press the right and left buttons.  Your ring finger will be used at times to select responses.</a:t>
            </a:r>
          </a:p>
          <a:p>
            <a:pPr marL="0" indent="0" algn="ctr">
              <a:buNone/>
            </a:pPr>
            <a:r>
              <a:rPr lang="en-US" sz="2800" dirty="0" smtClean="0"/>
              <a:t>Please tell the experimenter if you have any questions about how to use the button box.</a:t>
            </a:r>
            <a:endParaRPr lang="en-US" sz="2800"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2" name="TextBox 1"/>
          <p:cNvSpPr txBox="1"/>
          <p:nvPr/>
        </p:nvSpPr>
        <p:spPr>
          <a:xfrm>
            <a:off x="4114798" y="3745418"/>
            <a:ext cx="981075" cy="369332"/>
          </a:xfrm>
          <a:prstGeom prst="rect">
            <a:avLst/>
          </a:prstGeom>
          <a:noFill/>
        </p:spPr>
        <p:txBody>
          <a:bodyPr wrap="square" rtlCol="0">
            <a:spAutoFit/>
          </a:bodyPr>
          <a:lstStyle/>
          <a:p>
            <a:r>
              <a:rPr lang="en-US" dirty="0" smtClean="0"/>
              <a:t>Left</a:t>
            </a:r>
            <a:endParaRPr lang="en-US" dirty="0"/>
          </a:p>
        </p:txBody>
      </p:sp>
      <p:sp>
        <p:nvSpPr>
          <p:cNvPr id="12" name="TextBox 11"/>
          <p:cNvSpPr txBox="1"/>
          <p:nvPr/>
        </p:nvSpPr>
        <p:spPr>
          <a:xfrm>
            <a:off x="3419475" y="3827402"/>
            <a:ext cx="981075" cy="369332"/>
          </a:xfrm>
          <a:prstGeom prst="rect">
            <a:avLst/>
          </a:prstGeom>
          <a:noFill/>
        </p:spPr>
        <p:txBody>
          <a:bodyPr wrap="square" rtlCol="0">
            <a:spAutoFit/>
          </a:bodyPr>
          <a:lstStyle/>
          <a:p>
            <a:r>
              <a:rPr lang="en-US" dirty="0" smtClean="0"/>
              <a:t>Select</a:t>
            </a:r>
            <a:endParaRPr lang="en-US" dirty="0"/>
          </a:p>
        </p:txBody>
      </p:sp>
      <p:sp>
        <p:nvSpPr>
          <p:cNvPr id="16" name="TextBox 15"/>
          <p:cNvSpPr txBox="1"/>
          <p:nvPr/>
        </p:nvSpPr>
        <p:spPr>
          <a:xfrm>
            <a:off x="4562475" y="3827401"/>
            <a:ext cx="933450" cy="369332"/>
          </a:xfrm>
          <a:prstGeom prst="rect">
            <a:avLst/>
          </a:prstGeom>
          <a:noFill/>
        </p:spPr>
        <p:txBody>
          <a:bodyPr wrap="square" rtlCol="0">
            <a:spAutoFit/>
          </a:bodyPr>
          <a:lstStyle/>
          <a:p>
            <a:r>
              <a:rPr lang="en-US" dirty="0" smtClean="0"/>
              <a:t>Right</a:t>
            </a:r>
            <a:endParaRPr lang="en-US" dirty="0"/>
          </a:p>
        </p:txBody>
      </p:sp>
      <p:cxnSp>
        <p:nvCxnSpPr>
          <p:cNvPr id="5" name="Straight Arrow Connector 4"/>
          <p:cNvCxnSpPr/>
          <p:nvPr/>
        </p:nvCxnSpPr>
        <p:spPr>
          <a:xfrm>
            <a:off x="3748088" y="4168159"/>
            <a:ext cx="366710" cy="57529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400550" y="4114750"/>
            <a:ext cx="66675" cy="6287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843461" y="4196734"/>
            <a:ext cx="71438" cy="5467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4102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130425"/>
            <a:ext cx="9144000" cy="1470025"/>
          </a:xfrm>
        </p:spPr>
        <p:txBody>
          <a:bodyPr>
            <a:normAutofit/>
          </a:bodyPr>
          <a:lstStyle/>
          <a:p>
            <a:r>
              <a:rPr lang="en-US" dirty="0" smtClean="0"/>
              <a:t>Arrows and Pictures</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4027489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07802"/>
            <a:ext cx="8779896" cy="5549908"/>
          </a:xfrm>
        </p:spPr>
        <p:txBody>
          <a:bodyPr>
            <a:normAutofit/>
          </a:bodyPr>
          <a:lstStyle/>
          <a:p>
            <a:pPr marL="0" indent="0" algn="ctr">
              <a:buNone/>
            </a:pPr>
            <a:endParaRPr lang="en-US" sz="2800" dirty="0"/>
          </a:p>
          <a:p>
            <a:pPr marL="0" indent="0" algn="ctr">
              <a:buNone/>
            </a:pPr>
            <a:r>
              <a:rPr lang="en-US" sz="2800" dirty="0" smtClean="0"/>
              <a:t>For this task you will see arrows on the screen pointing either to the left or to the right. </a:t>
            </a:r>
            <a:r>
              <a:rPr lang="en-US" sz="2800" u="sng" dirty="0" smtClean="0"/>
              <a:t>Your job is to push the button that corresponds to the arrow on the screen</a:t>
            </a:r>
            <a:r>
              <a:rPr lang="en-US" sz="2800" dirty="0" smtClean="0"/>
              <a:t>.</a:t>
            </a:r>
          </a:p>
          <a:p>
            <a:pPr marL="0" indent="0" algn="ctr">
              <a:buNone/>
            </a:pPr>
            <a:endParaRPr lang="en-US" sz="2800" dirty="0" smtClean="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T:\BehavioralTasks\StimTool\FearConditioning\media\GrayLef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515" y="169545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T:\BehavioralTasks\StimTool\FearConditioning\media\GrayRigh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570" y="169545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BehavioralTasks\StimTool\AllInstructions\BottonRigh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564651" y="3395919"/>
            <a:ext cx="2019871" cy="359088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a:off x="3171825" y="3257550"/>
            <a:ext cx="785811" cy="141548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457700" y="3257550"/>
            <a:ext cx="1200151" cy="13430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43236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3" y="1186028"/>
            <a:ext cx="8779897" cy="4525963"/>
          </a:xfrm>
        </p:spPr>
        <p:txBody>
          <a:bodyPr>
            <a:normAutofit/>
          </a:bodyPr>
          <a:lstStyle/>
          <a:p>
            <a:pPr marL="0" indent="0" algn="ctr">
              <a:buNone/>
            </a:pPr>
            <a:r>
              <a:rPr lang="en-US" sz="2800" dirty="0" smtClean="0"/>
              <a:t>For this task, there will be one practice session with 30 trials. You will need to pass the practice session with 75% accuracy to begin the main experiment.</a:t>
            </a:r>
          </a:p>
          <a:p>
            <a:pPr marL="0" indent="0" algn="ctr">
              <a:buNone/>
            </a:pPr>
            <a:endParaRPr lang="en-US" sz="2800" dirty="0" smtClean="0"/>
          </a:p>
          <a:p>
            <a:pPr marL="0" indent="0" algn="ctr">
              <a:buNone/>
            </a:pPr>
            <a:r>
              <a:rPr lang="en-US" sz="2800" dirty="0" smtClean="0"/>
              <a:t>In the main experiment, there are 4 “blocks” of trials, each lasting about 5 minutes. In between each block, you will be able to take a brief break and be given feedback on your performance during that block.</a:t>
            </a:r>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7682754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T:\BehavioralTasks\StimTool\AllInstructions\Button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145" y="4168159"/>
            <a:ext cx="3590884" cy="20198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79464" y="-307802"/>
            <a:ext cx="8779896" cy="5549908"/>
          </a:xfrm>
        </p:spPr>
        <p:txBody>
          <a:bodyPr>
            <a:normAutofit/>
          </a:bodyPr>
          <a:lstStyle/>
          <a:p>
            <a:pPr marL="0" indent="0" algn="ctr">
              <a:buNone/>
            </a:pPr>
            <a:endParaRPr lang="en-US" sz="2800" dirty="0"/>
          </a:p>
          <a:p>
            <a:pPr marL="0" indent="0" algn="ctr">
              <a:buNone/>
            </a:pPr>
            <a:r>
              <a:rPr lang="en-US" sz="2800" dirty="0" smtClean="0"/>
              <a:t>For this task you will see arrows on the screen pointing either to the left or to the right. </a:t>
            </a:r>
            <a:r>
              <a:rPr lang="en-US" sz="2800" u="sng" dirty="0" smtClean="0"/>
              <a:t>Your job is to push the button that corresponds to the arrow on the screen</a:t>
            </a:r>
            <a:r>
              <a:rPr lang="en-US" sz="2800" dirty="0" smtClean="0"/>
              <a:t>.</a:t>
            </a:r>
          </a:p>
          <a:p>
            <a:pPr marL="0" indent="0" algn="ctr">
              <a:buNone/>
            </a:pPr>
            <a:endParaRPr lang="en-US" sz="2800" dirty="0" smtClean="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T:\BehavioralTasks\StimTool\FearConditioning\media\GrayLef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515" y="169545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T:\BehavioralTasks\StimTool\FearConditioning\media\GrayRigh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570" y="1695450"/>
            <a:ext cx="3048000"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a:off x="3171825" y="3257550"/>
            <a:ext cx="1247775" cy="1485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844570" y="3257550"/>
            <a:ext cx="813282" cy="15525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6885734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58948"/>
            <a:ext cx="8779896" cy="5549908"/>
          </a:xfrm>
        </p:spPr>
        <p:txBody>
          <a:bodyPr>
            <a:normAutofit/>
          </a:bodyPr>
          <a:lstStyle/>
          <a:p>
            <a:pPr marL="0" indent="0" algn="ctr">
              <a:buNone/>
            </a:pPr>
            <a:endParaRPr lang="en-US" sz="2800" dirty="0" smtClean="0"/>
          </a:p>
          <a:p>
            <a:pPr marL="0" indent="0" algn="ctr">
              <a:buNone/>
            </a:pPr>
            <a:r>
              <a:rPr lang="en-US" sz="2800" dirty="0" smtClean="0"/>
              <a:t>At various points during this task, you may see an image on the screen. You do not need to respond to the image, just look at it and be ready for the next set of arrows. </a:t>
            </a:r>
          </a:p>
          <a:p>
            <a:pPr marL="0" indent="0" algn="ctr">
              <a:buNone/>
            </a:pPr>
            <a:endParaRPr lang="en-US" sz="2800" dirty="0"/>
          </a:p>
          <a:p>
            <a:pPr marL="0" indent="0" algn="ctr">
              <a:buNone/>
            </a:pPr>
            <a:r>
              <a:rPr lang="en-US" sz="2800" dirty="0" smtClean="0"/>
              <a:t>At times during the task, you may also hear a loud scream through the headphones. You do not need to do anything in response to this noise. </a:t>
            </a:r>
            <a:endParaRPr lang="en-US" sz="2800"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7883266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58948"/>
            <a:ext cx="8779896" cy="5549908"/>
          </a:xfrm>
        </p:spPr>
        <p:txBody>
          <a:bodyPr>
            <a:normAutofit/>
          </a:bodyPr>
          <a:lstStyle/>
          <a:p>
            <a:pPr marL="0" indent="0" algn="ctr">
              <a:buNone/>
            </a:pPr>
            <a:endParaRPr lang="en-US" sz="2800" dirty="0"/>
          </a:p>
          <a:p>
            <a:pPr marL="0" indent="0" algn="ctr">
              <a:buNone/>
            </a:pPr>
            <a:r>
              <a:rPr lang="en-US" sz="2800" dirty="0"/>
              <a:t>P</a:t>
            </a:r>
            <a:r>
              <a:rPr lang="en-US" sz="2800" dirty="0" smtClean="0"/>
              <a:t>art of what we are interested in with this task is attention. So, even though it is a long task, we want you to do your best to pay attention and push the button for the direction the arrow is pointing as quickly and accurately as possible. </a:t>
            </a:r>
          </a:p>
          <a:p>
            <a:pPr marL="0" indent="0" algn="ctr">
              <a:buNone/>
            </a:pPr>
            <a:endParaRPr lang="en-US" sz="2800" dirty="0"/>
          </a:p>
          <a:p>
            <a:pPr marL="0" indent="0" algn="ctr">
              <a:buNone/>
            </a:pPr>
            <a:r>
              <a:rPr lang="en-US" sz="2800" dirty="0" smtClean="0"/>
              <a:t>Please let us know if you have any questions.</a:t>
            </a:r>
            <a:endParaRPr lang="en-US" sz="2800"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4" name="Right Arrow 13"/>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2650952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855132"/>
            <a:ext cx="8779896" cy="5053723"/>
          </a:xfrm>
        </p:spPr>
        <p:txBody>
          <a:bodyPr>
            <a:normAutofit/>
          </a:bodyPr>
          <a:lstStyle/>
          <a:p>
            <a:pPr marL="0" indent="0" algn="ctr">
              <a:buNone/>
            </a:pPr>
            <a:r>
              <a:rPr lang="en-US" sz="2800" dirty="0" smtClean="0"/>
              <a:t>Now you will complete a practice session. </a:t>
            </a:r>
          </a:p>
          <a:p>
            <a:pPr marL="0" indent="0" algn="ctr">
              <a:buNone/>
            </a:pPr>
            <a:endParaRPr lang="en-US" sz="2800" dirty="0"/>
          </a:p>
          <a:p>
            <a:pPr marL="0" indent="0" algn="ctr">
              <a:buNone/>
            </a:pPr>
            <a:r>
              <a:rPr lang="en-US" sz="2800" dirty="0" smtClean="0"/>
              <a:t>This session will not have any noises.</a:t>
            </a:r>
          </a:p>
          <a:p>
            <a:pPr marL="0" indent="0" algn="ctr">
              <a:buNone/>
            </a:pPr>
            <a:endParaRPr lang="en-US" sz="2800"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4" name="Right Arrow 13"/>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7581069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855132"/>
            <a:ext cx="8779896" cy="5053723"/>
          </a:xfrm>
        </p:spPr>
        <p:txBody>
          <a:bodyPr>
            <a:normAutofit/>
          </a:bodyPr>
          <a:lstStyle/>
          <a:p>
            <a:pPr marL="0" indent="0" algn="ctr">
              <a:buNone/>
            </a:pPr>
            <a:r>
              <a:rPr lang="en-US" sz="2800" dirty="0" smtClean="0"/>
              <a:t>We will ask you to make a few ratings at the end of each run in the scanner.</a:t>
            </a:r>
          </a:p>
          <a:p>
            <a:pPr marL="0" indent="0" algn="ctr">
              <a:buNone/>
            </a:pPr>
            <a:r>
              <a:rPr lang="en-US" sz="2800" dirty="0" smtClean="0"/>
              <a:t>Remember, use your index and middle finger to move the selector and use your ring finger to make your selection.</a:t>
            </a:r>
            <a:endParaRPr lang="en-US" sz="2800"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T:\BehavioralTasks\StimTool\AllInstructions\Botton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564651" y="3395919"/>
            <a:ext cx="2019871" cy="359088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33823" y="3745418"/>
            <a:ext cx="981075" cy="369332"/>
          </a:xfrm>
          <a:prstGeom prst="rect">
            <a:avLst/>
          </a:prstGeom>
          <a:noFill/>
        </p:spPr>
        <p:txBody>
          <a:bodyPr wrap="square" rtlCol="0">
            <a:spAutoFit/>
          </a:bodyPr>
          <a:lstStyle/>
          <a:p>
            <a:r>
              <a:rPr lang="en-US" dirty="0" smtClean="0"/>
              <a:t>Right</a:t>
            </a:r>
            <a:endParaRPr lang="en-US" dirty="0"/>
          </a:p>
        </p:txBody>
      </p:sp>
      <p:sp>
        <p:nvSpPr>
          <p:cNvPr id="18" name="TextBox 17"/>
          <p:cNvSpPr txBox="1"/>
          <p:nvPr/>
        </p:nvSpPr>
        <p:spPr>
          <a:xfrm>
            <a:off x="3419475" y="3827402"/>
            <a:ext cx="981075" cy="369332"/>
          </a:xfrm>
          <a:prstGeom prst="rect">
            <a:avLst/>
          </a:prstGeom>
          <a:noFill/>
        </p:spPr>
        <p:txBody>
          <a:bodyPr wrap="square" rtlCol="0">
            <a:spAutoFit/>
          </a:bodyPr>
          <a:lstStyle/>
          <a:p>
            <a:r>
              <a:rPr lang="en-US" dirty="0" smtClean="0"/>
              <a:t>Left</a:t>
            </a:r>
            <a:endParaRPr lang="en-US" dirty="0"/>
          </a:p>
        </p:txBody>
      </p:sp>
      <p:sp>
        <p:nvSpPr>
          <p:cNvPr id="19" name="TextBox 18"/>
          <p:cNvSpPr txBox="1"/>
          <p:nvPr/>
        </p:nvSpPr>
        <p:spPr>
          <a:xfrm>
            <a:off x="4562475" y="3827401"/>
            <a:ext cx="933450" cy="369332"/>
          </a:xfrm>
          <a:prstGeom prst="rect">
            <a:avLst/>
          </a:prstGeom>
          <a:noFill/>
        </p:spPr>
        <p:txBody>
          <a:bodyPr wrap="square" rtlCol="0">
            <a:spAutoFit/>
          </a:bodyPr>
          <a:lstStyle/>
          <a:p>
            <a:r>
              <a:rPr lang="en-US" dirty="0" smtClean="0"/>
              <a:t>Select</a:t>
            </a:r>
            <a:endParaRPr lang="en-US" dirty="0"/>
          </a:p>
        </p:txBody>
      </p:sp>
      <p:cxnSp>
        <p:nvCxnSpPr>
          <p:cNvPr id="20" name="Straight Arrow Connector 19"/>
          <p:cNvCxnSpPr/>
          <p:nvPr/>
        </p:nvCxnSpPr>
        <p:spPr>
          <a:xfrm>
            <a:off x="3748088" y="4168159"/>
            <a:ext cx="209548" cy="5048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67200" y="4114750"/>
            <a:ext cx="66675" cy="4858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772025" y="4196734"/>
            <a:ext cx="142873" cy="4038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1417602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855132"/>
            <a:ext cx="8779896" cy="5053723"/>
          </a:xfrm>
        </p:spPr>
        <p:txBody>
          <a:bodyPr>
            <a:normAutofit/>
          </a:bodyPr>
          <a:lstStyle/>
          <a:p>
            <a:pPr marL="0" indent="0" algn="ctr">
              <a:buNone/>
            </a:pPr>
            <a:r>
              <a:rPr lang="en-US" sz="2800" dirty="0" smtClean="0"/>
              <a:t>We will ask you to make a few ratings at the end of each run in the scanner.</a:t>
            </a:r>
          </a:p>
          <a:p>
            <a:pPr marL="0" indent="0" algn="ctr">
              <a:buNone/>
            </a:pPr>
            <a:r>
              <a:rPr lang="en-US" sz="2800" dirty="0" smtClean="0"/>
              <a:t>Remember, use your index and middle finger to move the selector and use your ring finger to make your selection.</a:t>
            </a:r>
            <a:endParaRPr lang="en-US" sz="2800"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2" descr="T:\BehavioralTasks\StimTool\AllInstructions\Button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145" y="4168159"/>
            <a:ext cx="3590884" cy="20198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14798" y="3745418"/>
            <a:ext cx="981075" cy="369332"/>
          </a:xfrm>
          <a:prstGeom prst="rect">
            <a:avLst/>
          </a:prstGeom>
          <a:noFill/>
        </p:spPr>
        <p:txBody>
          <a:bodyPr wrap="square" rtlCol="0">
            <a:spAutoFit/>
          </a:bodyPr>
          <a:lstStyle/>
          <a:p>
            <a:r>
              <a:rPr lang="en-US" dirty="0" smtClean="0"/>
              <a:t>Left</a:t>
            </a:r>
            <a:endParaRPr lang="en-US" dirty="0"/>
          </a:p>
        </p:txBody>
      </p:sp>
      <p:sp>
        <p:nvSpPr>
          <p:cNvPr id="8" name="TextBox 7"/>
          <p:cNvSpPr txBox="1"/>
          <p:nvPr/>
        </p:nvSpPr>
        <p:spPr>
          <a:xfrm>
            <a:off x="3419475" y="3827402"/>
            <a:ext cx="981075" cy="369332"/>
          </a:xfrm>
          <a:prstGeom prst="rect">
            <a:avLst/>
          </a:prstGeom>
          <a:noFill/>
        </p:spPr>
        <p:txBody>
          <a:bodyPr wrap="square" rtlCol="0">
            <a:spAutoFit/>
          </a:bodyPr>
          <a:lstStyle/>
          <a:p>
            <a:r>
              <a:rPr lang="en-US" dirty="0" smtClean="0"/>
              <a:t>Select</a:t>
            </a:r>
            <a:endParaRPr lang="en-US" dirty="0"/>
          </a:p>
        </p:txBody>
      </p:sp>
      <p:sp>
        <p:nvSpPr>
          <p:cNvPr id="9" name="TextBox 8"/>
          <p:cNvSpPr txBox="1"/>
          <p:nvPr/>
        </p:nvSpPr>
        <p:spPr>
          <a:xfrm>
            <a:off x="4562475" y="3827401"/>
            <a:ext cx="933450" cy="369332"/>
          </a:xfrm>
          <a:prstGeom prst="rect">
            <a:avLst/>
          </a:prstGeom>
          <a:noFill/>
        </p:spPr>
        <p:txBody>
          <a:bodyPr wrap="square" rtlCol="0">
            <a:spAutoFit/>
          </a:bodyPr>
          <a:lstStyle/>
          <a:p>
            <a:r>
              <a:rPr lang="en-US" dirty="0" smtClean="0"/>
              <a:t>Right</a:t>
            </a:r>
            <a:endParaRPr lang="en-US" dirty="0"/>
          </a:p>
        </p:txBody>
      </p:sp>
      <p:cxnSp>
        <p:nvCxnSpPr>
          <p:cNvPr id="12" name="Straight Arrow Connector 11"/>
          <p:cNvCxnSpPr/>
          <p:nvPr/>
        </p:nvCxnSpPr>
        <p:spPr>
          <a:xfrm>
            <a:off x="3748088" y="4168159"/>
            <a:ext cx="366710" cy="57529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00550" y="4114750"/>
            <a:ext cx="66675" cy="6287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843461" y="4196734"/>
            <a:ext cx="71438" cy="5467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7697349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Tree>
    <p:extLst>
      <p:ext uri="{BB962C8B-B14F-4D97-AF65-F5344CB8AC3E}">
        <p14:creationId xmlns:p14="http://schemas.microsoft.com/office/powerpoint/2010/main" val="7975842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130425"/>
            <a:ext cx="9144000" cy="1470025"/>
          </a:xfrm>
        </p:spPr>
        <p:txBody>
          <a:bodyPr>
            <a:normAutofit/>
          </a:bodyPr>
          <a:lstStyle/>
          <a:p>
            <a:r>
              <a:rPr lang="en-US" dirty="0" smtClean="0"/>
              <a:t>Arrows and Pictures</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40906196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45507"/>
            <a:ext cx="8779896" cy="5053723"/>
          </a:xfrm>
        </p:spPr>
        <p:txBody>
          <a:bodyPr>
            <a:normAutofit/>
          </a:bodyPr>
          <a:lstStyle/>
          <a:p>
            <a:pPr marL="0" indent="0" algn="ctr">
              <a:buNone/>
            </a:pPr>
            <a:r>
              <a:rPr lang="en-US" dirty="0" smtClean="0"/>
              <a:t>Remember, your job is to quickly press the button with your index or middle finger that corresponds to the arrows that appear on the screen.</a:t>
            </a:r>
          </a:p>
          <a:p>
            <a:pPr marL="0" indent="0" algn="ctr">
              <a:buNone/>
            </a:pPr>
            <a:endParaRPr lang="en-US" sz="2800" dirty="0" smtClean="0"/>
          </a:p>
          <a:p>
            <a:pPr marL="0" indent="0" algn="ctr">
              <a:buNone/>
            </a:pPr>
            <a:endParaRPr lang="en-US" sz="2800" dirty="0"/>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12" name="Picture 2" descr="T:\BehavioralTasks\StimTool\FearConditioning\media\GrayLef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515" y="169545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T:\BehavioralTasks\StimTool\FearConditioning\media\GrayRigh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570" y="169545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T:\BehavioralTasks\StimTool\AllInstructions\BottonRigh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564651" y="3395919"/>
            <a:ext cx="2019871" cy="359088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a:off x="3171825" y="3257550"/>
            <a:ext cx="785811" cy="141548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457700" y="3257550"/>
            <a:ext cx="1200151" cy="13430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19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45507"/>
            <a:ext cx="8779896" cy="5053723"/>
          </a:xfrm>
        </p:spPr>
        <p:txBody>
          <a:bodyPr>
            <a:normAutofit/>
          </a:bodyPr>
          <a:lstStyle/>
          <a:p>
            <a:pPr marL="0" indent="0" algn="ctr">
              <a:buNone/>
            </a:pPr>
            <a:r>
              <a:rPr lang="en-US" dirty="0" smtClean="0"/>
              <a:t>Remember, your job is to quickly press the button with your index or middle finger that corresponds to the arrows that appear on the screen.</a:t>
            </a:r>
          </a:p>
          <a:p>
            <a:pPr marL="0" indent="0" algn="ctr">
              <a:buNone/>
            </a:pPr>
            <a:endParaRPr lang="en-US" sz="2800" dirty="0" smtClean="0"/>
          </a:p>
          <a:p>
            <a:pPr marL="0" indent="0" algn="ctr">
              <a:buNone/>
            </a:pPr>
            <a:endParaRPr lang="en-US" sz="2800" dirty="0"/>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17" name="Picture 2" descr="T:\BehavioralTasks\StimTool\AllInstructions\Button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145" y="4168159"/>
            <a:ext cx="3590884" cy="20198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BehavioralTasks\StimTool\FearConditioning\media\GrayLef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515" y="169545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T:\BehavioralTasks\StimTool\FearConditioning\media\GrayRigh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570" y="1695450"/>
            <a:ext cx="3048000"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a:off x="3171825" y="3257550"/>
            <a:ext cx="1247775" cy="1485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844570" y="3257550"/>
            <a:ext cx="813282" cy="15525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541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023" y="785662"/>
            <a:ext cx="9033561" cy="5357891"/>
          </a:xfrm>
        </p:spPr>
        <p:txBody>
          <a:bodyPr>
            <a:normAutofit/>
          </a:bodyPr>
          <a:lstStyle/>
          <a:p>
            <a:pPr marL="0" indent="0" algn="ctr">
              <a:buNone/>
            </a:pPr>
            <a:r>
              <a:rPr lang="en-US" sz="2800" dirty="0" smtClean="0"/>
              <a:t>In each trial, you will see three patches of moving dots: one is the target, containing dots moving primarily to the LEFT.</a:t>
            </a:r>
          </a:p>
          <a:p>
            <a:pPr marL="0" indent="0" algn="ctr">
              <a:buNone/>
            </a:pPr>
            <a:endParaRPr lang="en-US" sz="2800" dirty="0" smtClean="0"/>
          </a:p>
          <a:p>
            <a:pPr marL="0" indent="0" algn="ctr">
              <a:buNone/>
            </a:pPr>
            <a:r>
              <a:rPr lang="en-US" sz="2800" dirty="0" smtClean="0"/>
              <a:t>The other two are distractors, moving in the opposite direction. You are to locate the target as quickly as possible.</a:t>
            </a:r>
          </a:p>
          <a:p>
            <a:pPr marL="0" indent="0" algn="ctr">
              <a:buNone/>
            </a:pPr>
            <a:endParaRPr lang="en-US" sz="2800" dirty="0"/>
          </a:p>
          <a:p>
            <a:pPr marL="0" indent="0" algn="ctr">
              <a:buNone/>
            </a:pPr>
            <a:endParaRPr lang="en-US" sz="2800" dirty="0" smtClean="0"/>
          </a:p>
          <a:p>
            <a:pPr marL="0" indent="0" algn="ctr">
              <a:buNone/>
            </a:pPr>
            <a:endParaRPr lang="en-US" sz="2800" i="1" dirty="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550621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58948"/>
            <a:ext cx="8779896" cy="5549908"/>
          </a:xfrm>
        </p:spPr>
        <p:txBody>
          <a:bodyPr>
            <a:normAutofit/>
          </a:bodyPr>
          <a:lstStyle/>
          <a:p>
            <a:pPr marL="0" indent="0" algn="ctr">
              <a:buNone/>
            </a:pPr>
            <a:r>
              <a:rPr lang="en-US" dirty="0"/>
              <a:t>At times you may see a picture or hear a loud scream; you do not need to respond to these pictures or sounds.</a:t>
            </a:r>
          </a:p>
          <a:p>
            <a:pPr marL="0" indent="0" algn="ctr">
              <a:buNone/>
            </a:pPr>
            <a:endParaRPr lang="en-US" sz="2800" dirty="0"/>
          </a:p>
          <a:p>
            <a:pPr marL="0" indent="0" algn="ctr">
              <a:buNone/>
            </a:pPr>
            <a:r>
              <a:rPr lang="en-US" dirty="0"/>
              <a:t>P</a:t>
            </a:r>
            <a:r>
              <a:rPr lang="en-US" dirty="0" smtClean="0"/>
              <a:t>art of what we are interested in with this task is attention. So, even though it is a long task, we want you to do your best to pay attention and push the button for the direction the arrow is pointing as quickly and accurately as possible. </a:t>
            </a:r>
          </a:p>
          <a:p>
            <a:pPr marL="0" indent="0" algn="ctr">
              <a:buNone/>
            </a:pPr>
            <a:endParaRPr lang="en-US" sz="2800" dirty="0"/>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5478212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58948"/>
            <a:ext cx="8779896" cy="5549908"/>
          </a:xfrm>
        </p:spPr>
        <p:txBody>
          <a:bodyPr>
            <a:normAutofit/>
          </a:bodyPr>
          <a:lstStyle/>
          <a:p>
            <a:pPr marL="0" indent="0" algn="ctr">
              <a:buNone/>
            </a:pPr>
            <a:endParaRPr lang="en-US" dirty="0" smtClean="0"/>
          </a:p>
          <a:p>
            <a:pPr marL="0" indent="0" algn="ctr">
              <a:buNone/>
            </a:pPr>
            <a:endParaRPr lang="en-US" dirty="0"/>
          </a:p>
          <a:p>
            <a:pPr marL="0" indent="0" algn="ctr">
              <a:buNone/>
            </a:pPr>
            <a:r>
              <a:rPr lang="en-US" dirty="0" smtClean="0"/>
              <a:t>Now you will have a chance to hear </a:t>
            </a:r>
            <a:r>
              <a:rPr lang="en-US" sz="2800" dirty="0" smtClean="0"/>
              <a:t>the scream that will play during the session.</a:t>
            </a:r>
          </a:p>
          <a:p>
            <a:pPr marL="0" indent="0" algn="ctr">
              <a:buNone/>
            </a:pPr>
            <a:endParaRPr lang="en-US" sz="2800" dirty="0"/>
          </a:p>
          <a:p>
            <a:pPr marL="0" indent="0" algn="ctr">
              <a:buNone/>
            </a:pPr>
            <a:r>
              <a:rPr lang="en-US" sz="2800" dirty="0" smtClean="0"/>
              <a:t>When you are ready, press the RIGHT button and you will hear the scream.</a:t>
            </a:r>
            <a:endParaRPr lang="en-US" dirty="0" smtClean="0"/>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0890936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58948"/>
            <a:ext cx="8779896" cy="5549908"/>
          </a:xfrm>
        </p:spPr>
        <p:txBody>
          <a:bodyPr>
            <a:normAutofit/>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smtClean="0"/>
          </a:p>
          <a:p>
            <a:pPr marL="0" indent="0" algn="ctr">
              <a:buNone/>
            </a:pPr>
            <a:r>
              <a:rPr lang="en-US" sz="5400" dirty="0" smtClean="0"/>
              <a:t>[LOUDNESS RATING]</a:t>
            </a:r>
          </a:p>
          <a:p>
            <a:pPr marL="0" indent="0" algn="ctr">
              <a:buNone/>
            </a:pPr>
            <a:endParaRPr lang="en-US" sz="2800" dirty="0"/>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a:t>
            </a:r>
            <a:r>
              <a:rPr lang="en-US" sz="3000" dirty="0">
                <a:solidFill>
                  <a:srgbClr val="FF0000"/>
                </a:solidFill>
              </a:rPr>
              <a:t>z</a:t>
            </a:r>
            <a:r>
              <a:rPr lang="en-US" sz="3000" dirty="0" smtClean="0">
                <a:solidFill>
                  <a:srgbClr val="FF0000"/>
                </a:solidFill>
              </a:rPr>
              <a:t> TO MOVE ON</a:t>
            </a:r>
            <a:endParaRPr lang="en-US" sz="3000" dirty="0">
              <a:solidFill>
                <a:srgbClr val="FF0000"/>
              </a:solidFill>
            </a:endParaRPr>
          </a:p>
        </p:txBody>
      </p:sp>
    </p:spTree>
    <p:extLst>
      <p:ext uri="{BB962C8B-B14F-4D97-AF65-F5344CB8AC3E}">
        <p14:creationId xmlns:p14="http://schemas.microsoft.com/office/powerpoint/2010/main" val="2708780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42826470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130425"/>
            <a:ext cx="9144000" cy="1470025"/>
          </a:xfrm>
        </p:spPr>
        <p:txBody>
          <a:bodyPr>
            <a:normAutofit/>
          </a:bodyPr>
          <a:lstStyle/>
          <a:p>
            <a:r>
              <a:rPr lang="en-US" dirty="0" smtClean="0"/>
              <a:t>Arrows and Pictures</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9127503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58948"/>
            <a:ext cx="8779896" cy="5549908"/>
          </a:xfrm>
        </p:spPr>
        <p:txBody>
          <a:bodyPr>
            <a:normAutofit/>
          </a:bodyPr>
          <a:lstStyle/>
          <a:p>
            <a:pPr marL="0" indent="0" algn="ctr">
              <a:buNone/>
            </a:pPr>
            <a:endParaRPr lang="en-US" sz="2800" dirty="0"/>
          </a:p>
          <a:p>
            <a:pPr marL="0" indent="0" algn="ctr">
              <a:buNone/>
            </a:pPr>
            <a:r>
              <a:rPr lang="en-US" dirty="0" smtClean="0"/>
              <a:t>Now you will complete another run of the Arrows and Pictures task.</a:t>
            </a:r>
          </a:p>
          <a:p>
            <a:pPr marL="0" indent="0" algn="ctr">
              <a:buNone/>
            </a:pPr>
            <a:endParaRPr lang="en-US" sz="2800" dirty="0"/>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164572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8845442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135717"/>
            <a:ext cx="9149175" cy="1470025"/>
          </a:xfrm>
        </p:spPr>
        <p:txBody>
          <a:bodyPr>
            <a:normAutofit/>
          </a:bodyPr>
          <a:lstStyle/>
          <a:p>
            <a:r>
              <a:rPr lang="en-US" dirty="0" smtClean="0"/>
              <a:t>Focused Attention</a:t>
            </a:r>
            <a:endParaRPr lang="en-US" dirty="0"/>
          </a:p>
        </p:txBody>
      </p:sp>
      <p:sp>
        <p:nvSpPr>
          <p:cNvPr id="9"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0732588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380574"/>
            <a:ext cx="8779896" cy="4528282"/>
          </a:xfrm>
        </p:spPr>
        <p:txBody>
          <a:bodyPr>
            <a:normAutofit/>
          </a:bodyPr>
          <a:lstStyle/>
          <a:p>
            <a:pPr marL="0" indent="0" algn="ctr">
              <a:buNone/>
            </a:pPr>
            <a:r>
              <a:rPr lang="en-US" sz="2800" dirty="0" smtClean="0"/>
              <a:t>This task will have three types of trials: </a:t>
            </a:r>
          </a:p>
          <a:p>
            <a:pPr marL="0" indent="0" algn="ctr">
              <a:buNone/>
            </a:pPr>
            <a:r>
              <a:rPr lang="en-US" sz="2800" dirty="0" smtClean="0"/>
              <a:t>heart attention, stomach attention, and </a:t>
            </a:r>
            <a:r>
              <a:rPr lang="en-US" sz="2800" dirty="0"/>
              <a:t>t</a:t>
            </a:r>
            <a:r>
              <a:rPr lang="en-US" sz="2800" dirty="0" smtClean="0"/>
              <a:t>arget attention.</a:t>
            </a:r>
          </a:p>
          <a:p>
            <a:pPr marL="0" indent="0" algn="ctr">
              <a:buNone/>
            </a:pPr>
            <a:endParaRPr lang="en-US" sz="2800" dirty="0" smtClean="0"/>
          </a:p>
          <a:p>
            <a:pPr marL="0" indent="0" algn="ctr">
              <a:buNone/>
            </a:pPr>
            <a:r>
              <a:rPr lang="en-US" sz="2800" dirty="0" smtClean="0"/>
              <a:t>Each trial lasts 10 seconds.</a:t>
            </a:r>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0619138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380574"/>
            <a:ext cx="8779896" cy="4528282"/>
          </a:xfrm>
        </p:spPr>
        <p:txBody>
          <a:bodyPr>
            <a:normAutofit/>
          </a:bodyPr>
          <a:lstStyle/>
          <a:p>
            <a:pPr marL="0" indent="0" algn="ctr">
              <a:buNone/>
            </a:pPr>
            <a:r>
              <a:rPr lang="en-US" sz="2800" dirty="0" smtClean="0"/>
              <a:t>When </a:t>
            </a:r>
            <a:r>
              <a:rPr lang="en-US" sz="2800" dirty="0"/>
              <a:t>you see </a:t>
            </a:r>
            <a:r>
              <a:rPr lang="en-US" sz="2800" dirty="0" smtClean="0"/>
              <a:t>“HEART”: focus </a:t>
            </a:r>
            <a:r>
              <a:rPr lang="en-US" sz="2800" dirty="0"/>
              <a:t>your attention on the sensation of your heart in your chest.  </a:t>
            </a:r>
            <a:endParaRPr lang="en-US" sz="2800" dirty="0" smtClean="0"/>
          </a:p>
          <a:p>
            <a:pPr marL="0" indent="0" algn="ctr">
              <a:buNone/>
            </a:pPr>
            <a:endParaRPr lang="en-US" sz="2800" dirty="0"/>
          </a:p>
          <a:p>
            <a:pPr marL="0" indent="0" algn="ctr">
              <a:buNone/>
            </a:pPr>
            <a:r>
              <a:rPr lang="en-US" sz="2800" dirty="0" smtClean="0"/>
              <a:t>When you see “STOMACH”: focus </a:t>
            </a:r>
            <a:r>
              <a:rPr lang="en-US" sz="2800" dirty="0"/>
              <a:t>your attention on the </a:t>
            </a:r>
            <a:r>
              <a:rPr lang="en-US" sz="2800" dirty="0" smtClean="0"/>
              <a:t>sensation of your </a:t>
            </a:r>
            <a:r>
              <a:rPr lang="en-US" sz="2800" dirty="0"/>
              <a:t>stomach. </a:t>
            </a:r>
            <a:endParaRPr lang="en-US" sz="2800" dirty="0" smtClean="0"/>
          </a:p>
          <a:p>
            <a:pPr marL="0" indent="0" algn="ctr">
              <a:buNone/>
            </a:pPr>
            <a:endParaRPr lang="en-US" sz="2800" dirty="0"/>
          </a:p>
          <a:p>
            <a:pPr marL="0" indent="0" algn="ctr">
              <a:buNone/>
            </a:pPr>
            <a:r>
              <a:rPr lang="en-US" sz="2800" dirty="0" smtClean="0"/>
              <a:t>During these trials, do </a:t>
            </a:r>
            <a:r>
              <a:rPr lang="en-US" sz="2800" dirty="0"/>
              <a:t>not focus your attention on a different part of the </a:t>
            </a:r>
            <a:r>
              <a:rPr lang="en-US" sz="2800" dirty="0" smtClean="0"/>
              <a:t>body.</a:t>
            </a:r>
            <a:endParaRPr lang="en-US" sz="2800"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61752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023" y="785662"/>
            <a:ext cx="9033561" cy="5357891"/>
          </a:xfrm>
        </p:spPr>
        <p:txBody>
          <a:bodyPr>
            <a:normAutofit/>
          </a:bodyPr>
          <a:lstStyle/>
          <a:p>
            <a:pPr marL="0" indent="0" algn="ctr">
              <a:buNone/>
            </a:pPr>
            <a:r>
              <a:rPr lang="en-US" sz="2800" dirty="0" smtClean="0"/>
              <a:t>In each trial, you will see three patches of moving dots: one is the target, containing dots moving primarily to the RIGHT.</a:t>
            </a:r>
          </a:p>
          <a:p>
            <a:pPr marL="0" indent="0" algn="ctr">
              <a:buNone/>
            </a:pPr>
            <a:endParaRPr lang="en-US" sz="2800" dirty="0" smtClean="0"/>
          </a:p>
          <a:p>
            <a:pPr marL="0" indent="0" algn="ctr">
              <a:buNone/>
            </a:pPr>
            <a:r>
              <a:rPr lang="en-US" sz="2800" dirty="0" smtClean="0"/>
              <a:t>The other two are distractors, moving in the opposite direction. You are to locate the target as quickly as possible.</a:t>
            </a:r>
          </a:p>
          <a:p>
            <a:pPr marL="0" indent="0" algn="ctr">
              <a:buNone/>
            </a:pPr>
            <a:endParaRPr lang="en-US" sz="2800" dirty="0"/>
          </a:p>
          <a:p>
            <a:pPr marL="0" indent="0" algn="ctr">
              <a:buNone/>
            </a:pPr>
            <a:endParaRPr lang="en-US" sz="2800" dirty="0" smtClean="0"/>
          </a:p>
          <a:p>
            <a:pPr marL="0" indent="0" algn="ctr">
              <a:buNone/>
            </a:pPr>
            <a:endParaRPr lang="en-US" sz="2800" i="1" dirty="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6861274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49182"/>
            <a:ext cx="8779896" cy="4528282"/>
          </a:xfrm>
        </p:spPr>
        <p:txBody>
          <a:bodyPr>
            <a:normAutofit/>
          </a:bodyPr>
          <a:lstStyle/>
          <a:p>
            <a:pPr marL="0" indent="0" algn="ctr">
              <a:buNone/>
            </a:pPr>
            <a:r>
              <a:rPr lang="en-US" sz="2800" dirty="0" smtClean="0"/>
              <a:t>Occasionally, you will be </a:t>
            </a:r>
            <a:r>
              <a:rPr lang="en-US" sz="2800" dirty="0"/>
              <a:t>asked to </a:t>
            </a:r>
            <a:r>
              <a:rPr lang="en-US" sz="2800" dirty="0" smtClean="0"/>
              <a:t>rate on a scale of 0 to 6 your experience.  For </a:t>
            </a:r>
            <a:r>
              <a:rPr lang="en-US" sz="2800" dirty="0"/>
              <a:t>example, you might see the word “HEART” for 10 seconds, during which time you would focus your attention on the </a:t>
            </a:r>
            <a:r>
              <a:rPr lang="en-US" sz="2800" dirty="0" smtClean="0"/>
              <a:t>sensations of your heart in your chest.</a:t>
            </a:r>
            <a:r>
              <a:rPr lang="en-US" sz="2800" dirty="0"/>
              <a:t>  Afterward, you might see </a:t>
            </a:r>
            <a:r>
              <a:rPr lang="en-US" sz="2800" dirty="0" smtClean="0"/>
              <a:t>the screen shown below</a:t>
            </a:r>
            <a:r>
              <a:rPr lang="en-US" sz="2800" dirty="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535" y="3274291"/>
            <a:ext cx="5811929" cy="3073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1051" b="9075"/>
          <a:stretch/>
        </p:blipFill>
        <p:spPr bwMode="auto">
          <a:xfrm>
            <a:off x="1621535" y="5649620"/>
            <a:ext cx="5811929" cy="682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41864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405214"/>
            <a:ext cx="8779896" cy="4528282"/>
          </a:xfrm>
        </p:spPr>
        <p:txBody>
          <a:bodyPr>
            <a:normAutofit/>
          </a:bodyPr>
          <a:lstStyle/>
          <a:p>
            <a:pPr marL="0" indent="0" algn="ctr">
              <a:buNone/>
            </a:pPr>
            <a:r>
              <a:rPr lang="en-US" sz="2800" dirty="0" smtClean="0"/>
              <a:t>You would then use a button box to indicate your rating on </a:t>
            </a:r>
            <a:r>
              <a:rPr lang="en-US" sz="2800" dirty="0"/>
              <a:t>the </a:t>
            </a:r>
            <a:r>
              <a:rPr lang="en-US" sz="2800" dirty="0" smtClean="0"/>
              <a:t>0-to-6 scale; 0 </a:t>
            </a:r>
            <a:r>
              <a:rPr lang="en-US" sz="2800" dirty="0"/>
              <a:t>= </a:t>
            </a:r>
            <a:r>
              <a:rPr lang="en-US" sz="2800" dirty="0" smtClean="0"/>
              <a:t>no sensation, 3 </a:t>
            </a:r>
            <a:r>
              <a:rPr lang="en-US" sz="2800" dirty="0"/>
              <a:t>= moderate </a:t>
            </a:r>
            <a:r>
              <a:rPr lang="en-US" sz="2800" dirty="0" smtClean="0"/>
              <a:t>sensation, </a:t>
            </a:r>
            <a:r>
              <a:rPr lang="en-US" sz="2800" dirty="0"/>
              <a:t>and 6</a:t>
            </a:r>
            <a:r>
              <a:rPr lang="en-US" sz="2800" dirty="0" smtClean="0"/>
              <a:t> </a:t>
            </a:r>
            <a:r>
              <a:rPr lang="en-US" sz="2800" dirty="0"/>
              <a:t>= extreme </a:t>
            </a:r>
            <a:r>
              <a:rPr lang="en-US" sz="2800" dirty="0" smtClean="0"/>
              <a:t>sensation. </a:t>
            </a:r>
          </a:p>
          <a:p>
            <a:pPr marL="0" indent="0" algn="ctr">
              <a:buNone/>
            </a:pPr>
            <a:r>
              <a:rPr lang="en-US" sz="2800" dirty="0" smtClean="0"/>
              <a:t>Use your index and middle fingers to move the arrow, and your ring finger to make a selection.</a:t>
            </a:r>
            <a:endParaRPr lang="en-US" sz="28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535" y="3274291"/>
            <a:ext cx="5811929" cy="3073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4" name="Right Arrow 13"/>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1051" b="9075"/>
          <a:stretch/>
        </p:blipFill>
        <p:spPr bwMode="auto">
          <a:xfrm>
            <a:off x="1621535" y="5649620"/>
            <a:ext cx="5811929" cy="682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6393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535" y="3274291"/>
            <a:ext cx="5811929" cy="3073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546636" y="3145536"/>
            <a:ext cx="6069709" cy="1901952"/>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9464" y="189949"/>
            <a:ext cx="8779896" cy="4020101"/>
          </a:xfrm>
        </p:spPr>
        <p:txBody>
          <a:bodyPr>
            <a:normAutofit fontScale="92500"/>
          </a:bodyPr>
          <a:lstStyle/>
          <a:p>
            <a:pPr marL="0" indent="0" algn="ctr">
              <a:buNone/>
            </a:pPr>
            <a:r>
              <a:rPr lang="en-US" sz="2800" dirty="0" smtClean="0"/>
              <a:t>Note that you might be very aware of your heartbeat when it beats quickly, or even slowly. </a:t>
            </a:r>
            <a:r>
              <a:rPr lang="en-US" sz="2800" dirty="0"/>
              <a:t>If you were extremely aware of your heartbeat, </a:t>
            </a:r>
            <a:r>
              <a:rPr lang="en-US" sz="2800" dirty="0" smtClean="0"/>
              <a:t>you might provide a rating of 6.  </a:t>
            </a:r>
            <a:r>
              <a:rPr lang="en-US" sz="2800" dirty="0"/>
              <a:t>In contrast, if you experienced </a:t>
            </a:r>
            <a:r>
              <a:rPr lang="en-US" sz="2800" dirty="0" smtClean="0"/>
              <a:t>no </a:t>
            </a:r>
            <a:r>
              <a:rPr lang="en-US" sz="2800" dirty="0"/>
              <a:t>sensation from your heart during the preceding 10 seconds, you might provide a rating of </a:t>
            </a:r>
            <a:r>
              <a:rPr lang="en-US" sz="2800" dirty="0" smtClean="0"/>
              <a:t>0.</a:t>
            </a:r>
          </a:p>
          <a:p>
            <a:pPr marL="0" indent="0" algn="ctr">
              <a:buNone/>
            </a:pPr>
            <a:endParaRPr lang="en-US" sz="2800" dirty="0"/>
          </a:p>
          <a:p>
            <a:pPr marL="0" indent="0" algn="ctr">
              <a:buNone/>
            </a:pPr>
            <a:r>
              <a:rPr lang="en-US" sz="2800" dirty="0"/>
              <a:t>You will have 5 seconds to make your response.  If you fail to respond in the 5 seconds, don’t worry about it.  Just get ready for the next trial.</a:t>
            </a:r>
          </a:p>
          <a:p>
            <a:pPr marL="0" indent="0" algn="ctr">
              <a:buNone/>
            </a:pPr>
            <a:endParaRPr lang="en-US" sz="2800"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5" name="Right Arrow 14"/>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1051" b="9075"/>
          <a:stretch/>
        </p:blipFill>
        <p:spPr bwMode="auto">
          <a:xfrm>
            <a:off x="1621535" y="5649620"/>
            <a:ext cx="5811929" cy="682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5375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535" y="3274291"/>
            <a:ext cx="5811929" cy="3073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546636" y="3145536"/>
            <a:ext cx="6069709" cy="1901952"/>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9464" y="502750"/>
            <a:ext cx="8779896" cy="4528282"/>
          </a:xfrm>
        </p:spPr>
        <p:txBody>
          <a:bodyPr>
            <a:normAutofit/>
          </a:bodyPr>
          <a:lstStyle/>
          <a:p>
            <a:pPr marL="0" indent="0" algn="ctr">
              <a:buNone/>
            </a:pPr>
            <a:r>
              <a:rPr lang="en-US" sz="2800" dirty="0"/>
              <a:t>Similarly, if you were extremely aware that your stomach was very full, you might </a:t>
            </a:r>
            <a:r>
              <a:rPr lang="en-US" sz="2800" dirty="0" smtClean="0"/>
              <a:t>provide a rating of 6.  Alternatively, </a:t>
            </a:r>
            <a:r>
              <a:rPr lang="en-US" sz="2800" dirty="0"/>
              <a:t>if you were extremely aware that your stomach was empty, you might also provide a rating of </a:t>
            </a:r>
            <a:r>
              <a:rPr lang="en-US" sz="2800" dirty="0" smtClean="0"/>
              <a:t>6.  </a:t>
            </a:r>
            <a:r>
              <a:rPr lang="en-US" sz="2800" dirty="0"/>
              <a:t>In contrast, if you experienced </a:t>
            </a:r>
            <a:r>
              <a:rPr lang="en-US" sz="2800" dirty="0" smtClean="0"/>
              <a:t>no sensation </a:t>
            </a:r>
            <a:r>
              <a:rPr lang="en-US" sz="2800" dirty="0"/>
              <a:t>from your stomach during the preceding 10 seconds, you might provide a rating of </a:t>
            </a:r>
            <a:r>
              <a:rPr lang="en-US" sz="2800" dirty="0" smtClean="0"/>
              <a:t>0.  </a:t>
            </a:r>
            <a:endParaRPr lang="en-US" sz="2800"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5" name="Right Arrow 14"/>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1051" b="9075"/>
          <a:stretch/>
        </p:blipFill>
        <p:spPr bwMode="auto">
          <a:xfrm>
            <a:off x="1621535" y="5649620"/>
            <a:ext cx="5811929" cy="682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320564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783166"/>
            <a:ext cx="8779896" cy="4528282"/>
          </a:xfrm>
        </p:spPr>
        <p:txBody>
          <a:bodyPr>
            <a:normAutofit fontScale="92500" lnSpcReduction="10000"/>
          </a:bodyPr>
          <a:lstStyle/>
          <a:p>
            <a:pPr marL="0" indent="0" algn="ctr">
              <a:buNone/>
            </a:pPr>
            <a:r>
              <a:rPr lang="en-US" sz="2800" dirty="0"/>
              <a:t>During the target detection trials, you will see the word “TARGET” appear in the middle of the screen.  At fixed intervals, the color of the word “TARGET” will </a:t>
            </a:r>
            <a:r>
              <a:rPr lang="en-US" sz="2800" dirty="0" smtClean="0"/>
              <a:t>briefly change </a:t>
            </a:r>
            <a:r>
              <a:rPr lang="en-US" sz="2800" dirty="0"/>
              <a:t>to a lighter shade of </a:t>
            </a:r>
            <a:r>
              <a:rPr lang="en-US" sz="2800" dirty="0" smtClean="0"/>
              <a:t>gray.</a:t>
            </a:r>
            <a:r>
              <a:rPr lang="en-US" sz="2800" dirty="0"/>
              <a:t>  Your job will be to focus your attention on these color changes and notice how intensely the color changes over the ten-second interval.  In short, notice how much brighter the word becomes during these color changes.  After approximately half of the target detection trials you </a:t>
            </a:r>
            <a:r>
              <a:rPr lang="en-US" sz="2800" dirty="0" smtClean="0"/>
              <a:t>will make </a:t>
            </a:r>
            <a:r>
              <a:rPr lang="en-US" sz="2800" dirty="0"/>
              <a:t>a rating on a scale of </a:t>
            </a:r>
            <a:r>
              <a:rPr lang="en-US" sz="2800" dirty="0" smtClean="0"/>
              <a:t>0 </a:t>
            </a:r>
            <a:r>
              <a:rPr lang="en-US" sz="2800" dirty="0"/>
              <a:t>to </a:t>
            </a:r>
            <a:r>
              <a:rPr lang="en-US" sz="2800" dirty="0" smtClean="0"/>
              <a:t>6 </a:t>
            </a:r>
            <a:r>
              <a:rPr lang="en-US" sz="2800" dirty="0"/>
              <a:t>to indicate the intensity of the color change you saw.  You will have 5 seconds to make your response.  If you fail to respond in the 5 seconds, don’t worry about it.  Just get ready for the next trial.</a:t>
            </a:r>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3406995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09900"/>
            <a:ext cx="36195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179464" y="154453"/>
            <a:ext cx="8779896" cy="2139890"/>
          </a:xfrm>
        </p:spPr>
        <p:txBody>
          <a:bodyPr>
            <a:normAutofit/>
          </a:bodyPr>
          <a:lstStyle/>
          <a:p>
            <a:pPr marL="0" indent="0" algn="ctr">
              <a:spcBef>
                <a:spcPts val="0"/>
              </a:spcBef>
              <a:buNone/>
            </a:pPr>
            <a:r>
              <a:rPr lang="en-US" sz="2800" dirty="0" smtClean="0"/>
              <a:t>Here is an example of what a target detection trial may look like.</a:t>
            </a:r>
          </a:p>
          <a:p>
            <a:pPr marL="0" indent="0" algn="ctr">
              <a:buNone/>
            </a:pPr>
            <a:endParaRPr lang="en-US" sz="2800" dirty="0"/>
          </a:p>
        </p:txBody>
      </p:sp>
      <p:sp>
        <p:nvSpPr>
          <p:cNvPr id="12"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47558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09900"/>
            <a:ext cx="36195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3009900"/>
            <a:ext cx="36195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179464" y="154453"/>
            <a:ext cx="8779896" cy="2139890"/>
          </a:xfrm>
        </p:spPr>
        <p:txBody>
          <a:bodyPr>
            <a:normAutofit/>
          </a:bodyPr>
          <a:lstStyle/>
          <a:p>
            <a:pPr marL="0" indent="0" algn="ctr">
              <a:spcBef>
                <a:spcPts val="0"/>
              </a:spcBef>
              <a:buNone/>
            </a:pPr>
            <a:r>
              <a:rPr lang="en-US" sz="2800" dirty="0"/>
              <a:t>Here is an example of what a target detection trial may look like.</a:t>
            </a:r>
          </a:p>
          <a:p>
            <a:pPr marL="0" indent="0" algn="ctr">
              <a:buNone/>
            </a:pPr>
            <a:endParaRPr lang="en-US" sz="2800" dirty="0"/>
          </a:p>
        </p:txBody>
      </p:sp>
      <p:sp>
        <p:nvSpPr>
          <p:cNvPr id="13"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4" name="Right Arrow 13"/>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34093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09900"/>
            <a:ext cx="36195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179464" y="154453"/>
            <a:ext cx="8779896" cy="2139890"/>
          </a:xfrm>
        </p:spPr>
        <p:txBody>
          <a:bodyPr>
            <a:normAutofit/>
          </a:bodyPr>
          <a:lstStyle/>
          <a:p>
            <a:pPr marL="0" indent="0" algn="ctr">
              <a:spcBef>
                <a:spcPts val="0"/>
              </a:spcBef>
              <a:buNone/>
            </a:pPr>
            <a:r>
              <a:rPr lang="en-US" sz="2800" dirty="0"/>
              <a:t>Here is an example of what a target detection trial may look like.</a:t>
            </a:r>
          </a:p>
          <a:p>
            <a:pPr marL="0" indent="0" algn="ctr">
              <a:buNone/>
            </a:pPr>
            <a:endParaRPr lang="en-US" sz="2800" dirty="0"/>
          </a:p>
        </p:txBody>
      </p:sp>
      <p:sp>
        <p:nvSpPr>
          <p:cNvPr id="12"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9884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09900"/>
            <a:ext cx="36195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3009900"/>
            <a:ext cx="36195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179464" y="154453"/>
            <a:ext cx="8779896" cy="2139890"/>
          </a:xfrm>
        </p:spPr>
        <p:txBody>
          <a:bodyPr>
            <a:normAutofit/>
          </a:bodyPr>
          <a:lstStyle/>
          <a:p>
            <a:pPr marL="0" indent="0" algn="ctr">
              <a:spcBef>
                <a:spcPts val="0"/>
              </a:spcBef>
              <a:buNone/>
            </a:pPr>
            <a:r>
              <a:rPr lang="en-US" sz="2800" dirty="0"/>
              <a:t>Here is an example of what a target detection trial may look like.</a:t>
            </a:r>
          </a:p>
          <a:p>
            <a:pPr marL="0" indent="0" algn="ctr">
              <a:buNone/>
            </a:pPr>
            <a:endParaRPr lang="en-US" sz="2800"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4" name="Right Arrow 13"/>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77149726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380574"/>
            <a:ext cx="8779896" cy="4528282"/>
          </a:xfrm>
        </p:spPr>
        <p:txBody>
          <a:bodyPr>
            <a:normAutofit/>
          </a:bodyPr>
          <a:lstStyle/>
          <a:p>
            <a:pPr marL="0" indent="0" algn="ctr">
              <a:buNone/>
            </a:pPr>
            <a:r>
              <a:rPr lang="en-US" sz="2800" dirty="0"/>
              <a:t>The time between trials will be variable.  Between trials you will see a “+” in the center of the screen.  Whenever you see the “+” simply do your best to clear your mind and prepare for the next trial.  </a:t>
            </a:r>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710035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3" y="110446"/>
            <a:ext cx="8779897" cy="6015717"/>
          </a:xfrm>
        </p:spPr>
        <p:txBody>
          <a:bodyPr>
            <a:normAutofit/>
          </a:bodyPr>
          <a:lstStyle/>
          <a:p>
            <a:pPr marL="0" indent="0" algn="ctr">
              <a:buNone/>
            </a:pPr>
            <a:r>
              <a:rPr lang="en-US" sz="2800" dirty="0" smtClean="0"/>
              <a:t>At the beginning of each trial, there will be an “X” at the center of the screen (as shown below). Please focus your eyes on that cross each time it is displayed. </a:t>
            </a:r>
          </a:p>
          <a:p>
            <a:pPr algn="ctr"/>
            <a:endParaRPr lang="en-US" sz="2800" dirty="0"/>
          </a:p>
        </p:txBody>
      </p:sp>
      <p:sp>
        <p:nvSpPr>
          <p:cNvPr id="2" name="TextBox 1"/>
          <p:cNvSpPr txBox="1"/>
          <p:nvPr/>
        </p:nvSpPr>
        <p:spPr>
          <a:xfrm>
            <a:off x="3161312" y="2678313"/>
            <a:ext cx="2664340" cy="1323439"/>
          </a:xfrm>
          <a:prstGeom prst="rect">
            <a:avLst/>
          </a:prstGeom>
          <a:noFill/>
        </p:spPr>
        <p:txBody>
          <a:bodyPr wrap="square" rtlCol="0">
            <a:spAutoFit/>
          </a:bodyPr>
          <a:lstStyle/>
          <a:p>
            <a:pPr algn="ctr"/>
            <a:r>
              <a:rPr lang="en-US" sz="8000" dirty="0" smtClean="0">
                <a:latin typeface="Arial"/>
                <a:cs typeface="Arial"/>
              </a:rPr>
              <a:t>+</a:t>
            </a:r>
            <a:endParaRPr lang="en-US" sz="8000" dirty="0">
              <a:latin typeface="Arial"/>
              <a:cs typeface="Arial"/>
            </a:endParaRP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857" y="2263774"/>
            <a:ext cx="314325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9214589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380574"/>
            <a:ext cx="8779896" cy="4528282"/>
          </a:xfrm>
        </p:spPr>
        <p:txBody>
          <a:bodyPr>
            <a:normAutofit/>
          </a:bodyPr>
          <a:lstStyle/>
          <a:p>
            <a:pPr marL="0" indent="0" algn="ctr">
              <a:buNone/>
            </a:pPr>
            <a:r>
              <a:rPr lang="en-US" sz="2800" dirty="0" smtClean="0"/>
              <a:t>Now you will complete a practice run of the Focused Attention Task. </a:t>
            </a:r>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48457668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Tree>
    <p:extLst>
      <p:ext uri="{BB962C8B-B14F-4D97-AF65-F5344CB8AC3E}">
        <p14:creationId xmlns:p14="http://schemas.microsoft.com/office/powerpoint/2010/main" val="344455019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0339" y="2135717"/>
            <a:ext cx="8458200" cy="1470025"/>
          </a:xfrm>
        </p:spPr>
        <p:txBody>
          <a:bodyPr>
            <a:normAutofit/>
          </a:bodyPr>
          <a:lstStyle/>
          <a:p>
            <a:r>
              <a:rPr lang="en-US" dirty="0" smtClean="0"/>
              <a:t>Focused Attention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41940473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313316"/>
            <a:ext cx="9144000" cy="5758300"/>
          </a:xfrm>
        </p:spPr>
        <p:txBody>
          <a:bodyPr>
            <a:normAutofit/>
          </a:bodyPr>
          <a:lstStyle/>
          <a:p>
            <a:pPr marL="0" indent="0" algn="ctr">
              <a:spcBef>
                <a:spcPts val="0"/>
              </a:spcBef>
              <a:buNone/>
            </a:pPr>
            <a:r>
              <a:rPr lang="en-US" dirty="0" smtClean="0"/>
              <a:t>Now you will complete the Focused Attention Task.</a:t>
            </a:r>
          </a:p>
          <a:p>
            <a:pPr marL="0" indent="0" algn="ctr">
              <a:spcBef>
                <a:spcPts val="0"/>
              </a:spcBef>
              <a:buNone/>
            </a:pPr>
            <a:r>
              <a:rPr lang="en-US" dirty="0" smtClean="0"/>
              <a:t>Remember, when you see the words HEART or STOMACH, focus your attention on sensations coming from that part of your body.</a:t>
            </a:r>
          </a:p>
          <a:p>
            <a:pPr marL="0" indent="0" algn="ctr">
              <a:buNone/>
            </a:pPr>
            <a:r>
              <a:rPr lang="en-US" dirty="0" smtClean="0"/>
              <a:t>When you see the word TARGET, focus your attention on how intensely it changes colors</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976568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313316"/>
            <a:ext cx="9144000" cy="5758300"/>
          </a:xfrm>
        </p:spPr>
        <p:txBody>
          <a:bodyPr>
            <a:normAutofit/>
          </a:bodyPr>
          <a:lstStyle/>
          <a:p>
            <a:pPr marL="0" indent="0" algn="ctr">
              <a:buNone/>
            </a:pPr>
            <a:r>
              <a:rPr lang="en-US" dirty="0" smtClean="0"/>
              <a:t>When you are asked to make a rating, use your index, middle, and ring fingers to rate the intensity of the sensations you felt or the intensity of the color change.</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8" name="Picture 2" descr="T:\BehavioralTasks\StimTool\AllInstructions\Botton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998888" y="1818314"/>
            <a:ext cx="3155748" cy="5610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781423" y="2373818"/>
            <a:ext cx="1562102" cy="769441"/>
          </a:xfrm>
          <a:prstGeom prst="rect">
            <a:avLst/>
          </a:prstGeom>
          <a:noFill/>
        </p:spPr>
        <p:txBody>
          <a:bodyPr wrap="square" rtlCol="0">
            <a:spAutoFit/>
          </a:bodyPr>
          <a:lstStyle/>
          <a:p>
            <a:r>
              <a:rPr lang="en-US" sz="4400" dirty="0" smtClean="0">
                <a:solidFill>
                  <a:srgbClr val="FF0000"/>
                </a:solidFill>
              </a:rPr>
              <a:t>Right</a:t>
            </a:r>
            <a:endParaRPr lang="en-US" sz="4400" dirty="0">
              <a:solidFill>
                <a:srgbClr val="FF0000"/>
              </a:solidFill>
            </a:endParaRPr>
          </a:p>
        </p:txBody>
      </p:sp>
      <p:sp>
        <p:nvSpPr>
          <p:cNvPr id="10" name="TextBox 9"/>
          <p:cNvSpPr txBox="1"/>
          <p:nvPr/>
        </p:nvSpPr>
        <p:spPr>
          <a:xfrm>
            <a:off x="2762250" y="2436752"/>
            <a:ext cx="1247775" cy="769441"/>
          </a:xfrm>
          <a:prstGeom prst="rect">
            <a:avLst/>
          </a:prstGeom>
          <a:noFill/>
        </p:spPr>
        <p:txBody>
          <a:bodyPr wrap="square" rtlCol="0">
            <a:spAutoFit/>
          </a:bodyPr>
          <a:lstStyle/>
          <a:p>
            <a:r>
              <a:rPr lang="en-US" sz="4400" dirty="0" smtClean="0">
                <a:solidFill>
                  <a:srgbClr val="FF0000"/>
                </a:solidFill>
              </a:rPr>
              <a:t>Left</a:t>
            </a:r>
            <a:endParaRPr lang="en-US" sz="4400" dirty="0">
              <a:solidFill>
                <a:srgbClr val="FF0000"/>
              </a:solidFill>
            </a:endParaRPr>
          </a:p>
        </p:txBody>
      </p:sp>
      <p:sp>
        <p:nvSpPr>
          <p:cNvPr id="11" name="TextBox 10"/>
          <p:cNvSpPr txBox="1"/>
          <p:nvPr/>
        </p:nvSpPr>
        <p:spPr>
          <a:xfrm>
            <a:off x="5086348" y="2443572"/>
            <a:ext cx="1590675" cy="769441"/>
          </a:xfrm>
          <a:prstGeom prst="rect">
            <a:avLst/>
          </a:prstGeom>
          <a:noFill/>
        </p:spPr>
        <p:txBody>
          <a:bodyPr wrap="square" rtlCol="0">
            <a:spAutoFit/>
          </a:bodyPr>
          <a:lstStyle/>
          <a:p>
            <a:r>
              <a:rPr lang="en-US" sz="4400" dirty="0" smtClean="0">
                <a:solidFill>
                  <a:srgbClr val="FF0000"/>
                </a:solidFill>
              </a:rPr>
              <a:t>Select</a:t>
            </a:r>
            <a:endParaRPr lang="en-US" sz="4400" dirty="0">
              <a:solidFill>
                <a:srgbClr val="FF0000"/>
              </a:solidFill>
            </a:endParaRPr>
          </a:p>
        </p:txBody>
      </p:sp>
      <p:cxnSp>
        <p:nvCxnSpPr>
          <p:cNvPr id="15" name="Straight Arrow Connector 14"/>
          <p:cNvCxnSpPr/>
          <p:nvPr/>
        </p:nvCxnSpPr>
        <p:spPr>
          <a:xfrm>
            <a:off x="3524250" y="3143259"/>
            <a:ext cx="192880"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257675" y="3143259"/>
            <a:ext cx="104775"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895850" y="3143259"/>
            <a:ext cx="447675"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096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T:\BehavioralTasks\StimTool\AllInstructions\Button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3045552"/>
            <a:ext cx="5610224" cy="315575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 y="313316"/>
            <a:ext cx="9144000" cy="5758300"/>
          </a:xfrm>
        </p:spPr>
        <p:txBody>
          <a:bodyPr>
            <a:normAutofit/>
          </a:bodyPr>
          <a:lstStyle/>
          <a:p>
            <a:pPr marL="0" indent="0" algn="ctr">
              <a:buNone/>
            </a:pPr>
            <a:r>
              <a:rPr lang="en-US" dirty="0" smtClean="0"/>
              <a:t>When you are asked to make a rating, use your index, middle, and ring fingers to rate the intensity of the sensations you felt or the intensity of the color change.</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9" name="TextBox 8"/>
          <p:cNvSpPr txBox="1"/>
          <p:nvPr/>
        </p:nvSpPr>
        <p:spPr>
          <a:xfrm>
            <a:off x="4029073" y="2288093"/>
            <a:ext cx="1562102" cy="769441"/>
          </a:xfrm>
          <a:prstGeom prst="rect">
            <a:avLst/>
          </a:prstGeom>
          <a:noFill/>
        </p:spPr>
        <p:txBody>
          <a:bodyPr wrap="square" rtlCol="0">
            <a:spAutoFit/>
          </a:bodyPr>
          <a:lstStyle/>
          <a:p>
            <a:r>
              <a:rPr lang="en-US" sz="4400" dirty="0" smtClean="0">
                <a:solidFill>
                  <a:srgbClr val="FF0000"/>
                </a:solidFill>
              </a:rPr>
              <a:t>Left</a:t>
            </a:r>
            <a:endParaRPr lang="en-US" sz="4400" dirty="0">
              <a:solidFill>
                <a:srgbClr val="FF0000"/>
              </a:solidFill>
            </a:endParaRPr>
          </a:p>
        </p:txBody>
      </p:sp>
      <p:sp>
        <p:nvSpPr>
          <p:cNvPr id="10" name="TextBox 9"/>
          <p:cNvSpPr txBox="1"/>
          <p:nvPr/>
        </p:nvSpPr>
        <p:spPr>
          <a:xfrm>
            <a:off x="2571750" y="2360552"/>
            <a:ext cx="1562100" cy="769441"/>
          </a:xfrm>
          <a:prstGeom prst="rect">
            <a:avLst/>
          </a:prstGeom>
          <a:noFill/>
        </p:spPr>
        <p:txBody>
          <a:bodyPr wrap="square" rtlCol="0">
            <a:spAutoFit/>
          </a:bodyPr>
          <a:lstStyle/>
          <a:p>
            <a:r>
              <a:rPr lang="en-US" sz="4400" dirty="0" smtClean="0">
                <a:solidFill>
                  <a:srgbClr val="FF0000"/>
                </a:solidFill>
              </a:rPr>
              <a:t>Select</a:t>
            </a:r>
            <a:endParaRPr lang="en-US" sz="4400" dirty="0">
              <a:solidFill>
                <a:srgbClr val="FF0000"/>
              </a:solidFill>
            </a:endParaRPr>
          </a:p>
        </p:txBody>
      </p:sp>
      <p:sp>
        <p:nvSpPr>
          <p:cNvPr id="11" name="TextBox 10"/>
          <p:cNvSpPr txBox="1"/>
          <p:nvPr/>
        </p:nvSpPr>
        <p:spPr>
          <a:xfrm>
            <a:off x="4991098" y="2357847"/>
            <a:ext cx="1590675" cy="769441"/>
          </a:xfrm>
          <a:prstGeom prst="rect">
            <a:avLst/>
          </a:prstGeom>
          <a:noFill/>
        </p:spPr>
        <p:txBody>
          <a:bodyPr wrap="square" rtlCol="0">
            <a:spAutoFit/>
          </a:bodyPr>
          <a:lstStyle/>
          <a:p>
            <a:r>
              <a:rPr lang="en-US" sz="4400" dirty="0" smtClean="0">
                <a:solidFill>
                  <a:srgbClr val="FF0000"/>
                </a:solidFill>
              </a:rPr>
              <a:t>Right</a:t>
            </a:r>
            <a:endParaRPr lang="en-US" sz="4400" dirty="0">
              <a:solidFill>
                <a:srgbClr val="FF0000"/>
              </a:solidFill>
            </a:endParaRPr>
          </a:p>
        </p:txBody>
      </p:sp>
      <p:cxnSp>
        <p:nvCxnSpPr>
          <p:cNvPr id="15" name="Straight Arrow Connector 14"/>
          <p:cNvCxnSpPr/>
          <p:nvPr/>
        </p:nvCxnSpPr>
        <p:spPr>
          <a:xfrm>
            <a:off x="3524250" y="3143259"/>
            <a:ext cx="304800" cy="8096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362450" y="3143259"/>
            <a:ext cx="0" cy="8096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962525" y="3143259"/>
            <a:ext cx="381000" cy="8953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374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4282647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0339" y="2135717"/>
            <a:ext cx="8458200" cy="1470025"/>
          </a:xfrm>
        </p:spPr>
        <p:txBody>
          <a:bodyPr>
            <a:normAutofit/>
          </a:bodyPr>
          <a:lstStyle/>
          <a:p>
            <a:r>
              <a:rPr lang="en-US" dirty="0" smtClean="0"/>
              <a:t>Focused Attention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6890316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58948"/>
            <a:ext cx="8779896" cy="5549908"/>
          </a:xfrm>
        </p:spPr>
        <p:txBody>
          <a:bodyPr>
            <a:normAutofit/>
          </a:bodyPr>
          <a:lstStyle/>
          <a:p>
            <a:pPr marL="0" indent="0" algn="ctr">
              <a:buNone/>
            </a:pPr>
            <a:endParaRPr lang="en-US" sz="2800" dirty="0"/>
          </a:p>
          <a:p>
            <a:pPr marL="0" indent="0" algn="ctr">
              <a:buNone/>
            </a:pPr>
            <a:r>
              <a:rPr lang="en-US" dirty="0" smtClean="0"/>
              <a:t>Now you will complete another run of the Focused Attention task.</a:t>
            </a:r>
          </a:p>
          <a:p>
            <a:pPr marL="0" indent="0" algn="ctr">
              <a:buNone/>
            </a:pPr>
            <a:endParaRPr lang="en-US" sz="2800" dirty="0"/>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7739950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07518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3" y="110446"/>
            <a:ext cx="8779897" cy="6015717"/>
          </a:xfrm>
        </p:spPr>
        <p:txBody>
          <a:bodyPr>
            <a:normAutofit/>
          </a:bodyPr>
          <a:lstStyle/>
          <a:p>
            <a:pPr marL="0" indent="0" algn="ctr">
              <a:buNone/>
            </a:pPr>
            <a:endParaRPr lang="en-US" sz="2800" dirty="0"/>
          </a:p>
          <a:p>
            <a:pPr marL="0" indent="0" algn="ctr">
              <a:buNone/>
            </a:pPr>
            <a:r>
              <a:rPr lang="en-US" sz="2800" dirty="0"/>
              <a:t>After the cross disappears, three white dots will appear on the </a:t>
            </a:r>
            <a:r>
              <a:rPr lang="en-US" sz="2800" dirty="0" smtClean="0"/>
              <a:t>screen (as shown below). </a:t>
            </a:r>
          </a:p>
          <a:p>
            <a:pPr marL="0" indent="0" algn="ctr">
              <a:buNone/>
            </a:pPr>
            <a:endParaRPr lang="en-US" sz="2800" dirty="0"/>
          </a:p>
          <a:p>
            <a:pPr algn="ctr"/>
            <a:endParaRPr lang="en-US" sz="2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526" y="2308679"/>
            <a:ext cx="3449422" cy="3205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1870007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Money</a:t>
            </a:r>
            <a:endParaRPr lang="en-US" dirty="0"/>
          </a:p>
        </p:txBody>
      </p:sp>
      <p:sp>
        <p:nvSpPr>
          <p:cNvPr id="9"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54650498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20580"/>
            <a:ext cx="8779896" cy="2470213"/>
          </a:xfrm>
        </p:spPr>
        <p:txBody>
          <a:bodyPr>
            <a:normAutofit fontScale="85000" lnSpcReduction="20000"/>
          </a:bodyPr>
          <a:lstStyle/>
          <a:p>
            <a:pPr marL="0" indent="0" algn="ctr">
              <a:spcBef>
                <a:spcPts val="0"/>
              </a:spcBef>
              <a:buNone/>
            </a:pPr>
            <a:r>
              <a:rPr lang="en-US" sz="2800" dirty="0" smtClean="0"/>
              <a:t>In this experiment, you will respond </a:t>
            </a:r>
          </a:p>
          <a:p>
            <a:pPr marL="0" indent="0" algn="ctr">
              <a:spcBef>
                <a:spcPts val="0"/>
              </a:spcBef>
              <a:buNone/>
            </a:pPr>
            <a:r>
              <a:rPr lang="en-US" sz="2800" dirty="0" smtClean="0"/>
              <a:t>as quickly as possible to earn money. </a:t>
            </a:r>
          </a:p>
          <a:p>
            <a:pPr marL="0" indent="0" algn="ctr">
              <a:spcBef>
                <a:spcPts val="0"/>
              </a:spcBef>
              <a:buNone/>
            </a:pPr>
            <a:endParaRPr lang="en-US" sz="2800" dirty="0"/>
          </a:p>
          <a:p>
            <a:pPr marL="0" indent="0" algn="ctr">
              <a:spcBef>
                <a:spcPts val="0"/>
              </a:spcBef>
              <a:buNone/>
            </a:pPr>
            <a:r>
              <a:rPr lang="en-US" sz="2800" dirty="0" smtClean="0"/>
              <a:t>You will see a cue indicating how much money you </a:t>
            </a:r>
          </a:p>
          <a:p>
            <a:pPr marL="0" indent="0" algn="ctr">
              <a:spcBef>
                <a:spcPts val="0"/>
              </a:spcBef>
              <a:buNone/>
            </a:pPr>
            <a:r>
              <a:rPr lang="en-US" sz="2800" dirty="0" smtClean="0"/>
              <a:t>can win or avoid losing. After this cue, a triangle will appear. </a:t>
            </a:r>
          </a:p>
          <a:p>
            <a:pPr marL="0" indent="0" algn="ctr">
              <a:spcBef>
                <a:spcPts val="0"/>
              </a:spcBef>
              <a:buNone/>
            </a:pPr>
            <a:endParaRPr lang="en-US" sz="2800" dirty="0"/>
          </a:p>
          <a:p>
            <a:pPr marL="0" indent="0" algn="ctr">
              <a:spcBef>
                <a:spcPts val="0"/>
              </a:spcBef>
              <a:buNone/>
            </a:pPr>
            <a:r>
              <a:rPr lang="en-US" sz="2800" dirty="0" smtClean="0"/>
              <a:t>To win, hit any button as fast as you can </a:t>
            </a:r>
          </a:p>
          <a:p>
            <a:pPr marL="0" indent="0" algn="ctr">
              <a:spcBef>
                <a:spcPts val="0"/>
              </a:spcBef>
              <a:buNone/>
            </a:pPr>
            <a:r>
              <a:rPr lang="en-US" sz="2800" dirty="0" smtClean="0"/>
              <a:t>when the triangle appears. </a:t>
            </a:r>
            <a:endParaRPr lang="en-US" sz="28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867" y="3585282"/>
            <a:ext cx="6667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973" y="4362834"/>
            <a:ext cx="6667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617" y="3115285"/>
            <a:ext cx="1188308" cy="1420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723" y="4427181"/>
            <a:ext cx="1001630" cy="859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1083" y="5166917"/>
            <a:ext cx="634313" cy="544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245396" y="5245304"/>
            <a:ext cx="2084173" cy="7190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SHOWN]</a:t>
            </a:r>
            <a:endParaRPr lang="en-US" dirty="0"/>
          </a:p>
        </p:txBody>
      </p:sp>
      <p:cxnSp>
        <p:nvCxnSpPr>
          <p:cNvPr id="9" name="Straight Arrow Connector 8"/>
          <p:cNvCxnSpPr/>
          <p:nvPr/>
        </p:nvCxnSpPr>
        <p:spPr>
          <a:xfrm>
            <a:off x="1040540" y="4243128"/>
            <a:ext cx="4750658" cy="200435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499333">
            <a:off x="2610747" y="5128425"/>
            <a:ext cx="1321196" cy="769441"/>
          </a:xfrm>
          <a:prstGeom prst="rect">
            <a:avLst/>
          </a:prstGeom>
          <a:noFill/>
        </p:spPr>
        <p:txBody>
          <a:bodyPr wrap="none" rtlCol="0">
            <a:spAutoFit/>
          </a:bodyPr>
          <a:lstStyle/>
          <a:p>
            <a:r>
              <a:rPr lang="en-US" sz="4400" dirty="0" smtClean="0"/>
              <a:t>Time</a:t>
            </a:r>
            <a:endParaRPr lang="en-US" sz="4400" dirty="0"/>
          </a:p>
        </p:txBody>
      </p:sp>
      <p:cxnSp>
        <p:nvCxnSpPr>
          <p:cNvPr id="15" name="Straight Arrow Connector 14"/>
          <p:cNvCxnSpPr>
            <a:endCxn id="15365" idx="0"/>
          </p:cNvCxnSpPr>
          <p:nvPr/>
        </p:nvCxnSpPr>
        <p:spPr>
          <a:xfrm>
            <a:off x="4146538" y="3665838"/>
            <a:ext cx="0" cy="7613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90242" y="2702011"/>
            <a:ext cx="333375" cy="41327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56867" y="2335070"/>
            <a:ext cx="604149" cy="369332"/>
          </a:xfrm>
          <a:prstGeom prst="rect">
            <a:avLst/>
          </a:prstGeom>
          <a:noFill/>
        </p:spPr>
        <p:txBody>
          <a:bodyPr wrap="square" rtlCol="0">
            <a:spAutoFit/>
          </a:bodyPr>
          <a:lstStyle/>
          <a:p>
            <a:r>
              <a:rPr lang="en-US" b="1" dirty="0" smtClean="0"/>
              <a:t>CUE</a:t>
            </a:r>
            <a:endParaRPr lang="en-US" b="1" dirty="0"/>
          </a:p>
        </p:txBody>
      </p:sp>
      <p:cxnSp>
        <p:nvCxnSpPr>
          <p:cNvPr id="28" name="Straight Arrow Connector 27"/>
          <p:cNvCxnSpPr>
            <a:endCxn id="15362" idx="2"/>
          </p:cNvCxnSpPr>
          <p:nvPr/>
        </p:nvCxnSpPr>
        <p:spPr>
          <a:xfrm flipH="1" flipV="1">
            <a:off x="1490242" y="4252032"/>
            <a:ext cx="56394" cy="83895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5363" idx="1"/>
          </p:cNvCxnSpPr>
          <p:nvPr/>
        </p:nvCxnSpPr>
        <p:spPr>
          <a:xfrm flipV="1">
            <a:off x="1944130" y="4696209"/>
            <a:ext cx="1034843" cy="47070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82067" y="5047691"/>
            <a:ext cx="727963" cy="369332"/>
          </a:xfrm>
          <a:prstGeom prst="rect">
            <a:avLst/>
          </a:prstGeom>
          <a:noFill/>
        </p:spPr>
        <p:txBody>
          <a:bodyPr wrap="square" rtlCol="0">
            <a:spAutoFit/>
          </a:bodyPr>
          <a:lstStyle/>
          <a:p>
            <a:r>
              <a:rPr lang="en-US" b="1" dirty="0" smtClean="0"/>
              <a:t>WAIT</a:t>
            </a:r>
            <a:endParaRPr lang="en-US" b="1" dirty="0"/>
          </a:p>
        </p:txBody>
      </p:sp>
      <p:sp>
        <p:nvSpPr>
          <p:cNvPr id="25"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27" name="Right Arrow 2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30" name="Right Arrow 2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978973" y="3072992"/>
            <a:ext cx="5289734" cy="584775"/>
          </a:xfrm>
          <a:prstGeom prst="rect">
            <a:avLst/>
          </a:prstGeom>
          <a:noFill/>
        </p:spPr>
        <p:txBody>
          <a:bodyPr wrap="square" rtlCol="0">
            <a:spAutoFit/>
          </a:bodyPr>
          <a:lstStyle/>
          <a:p>
            <a:r>
              <a:rPr lang="en-US" sz="3200" b="1" dirty="0" smtClean="0">
                <a:solidFill>
                  <a:srgbClr val="FF0000"/>
                </a:solidFill>
              </a:rPr>
              <a:t>TARGET, PRESS ANY BUTTON</a:t>
            </a:r>
            <a:endParaRPr lang="en-US" sz="3200" b="1" dirty="0">
              <a:solidFill>
                <a:srgbClr val="FF0000"/>
              </a:solidFill>
            </a:endParaRPr>
          </a:p>
        </p:txBody>
      </p:sp>
      <p:sp>
        <p:nvSpPr>
          <p:cNvPr id="2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5187163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2048"/>
            <a:ext cx="8779896" cy="4390225"/>
          </a:xfrm>
        </p:spPr>
        <p:txBody>
          <a:bodyPr>
            <a:normAutofit/>
          </a:bodyPr>
          <a:lstStyle/>
          <a:p>
            <a:pPr marL="0" indent="0" algn="ctr">
              <a:spcBef>
                <a:spcPts val="0"/>
              </a:spcBef>
              <a:buNone/>
            </a:pPr>
            <a:r>
              <a:rPr lang="en-US" sz="2800" dirty="0" smtClean="0"/>
              <a:t>Cues are either circles or squares. </a:t>
            </a:r>
          </a:p>
          <a:p>
            <a:pPr marL="0" indent="0" algn="ctr">
              <a:spcBef>
                <a:spcPts val="0"/>
              </a:spcBef>
              <a:buNone/>
            </a:pPr>
            <a:endParaRPr lang="en-US" sz="2800" dirty="0"/>
          </a:p>
          <a:p>
            <a:pPr marL="0" indent="0" algn="ctr">
              <a:spcBef>
                <a:spcPts val="0"/>
              </a:spcBef>
              <a:buNone/>
            </a:pPr>
            <a:r>
              <a:rPr lang="en-US" sz="2800" dirty="0" smtClean="0"/>
              <a:t>CIRCLE cues mean that you can </a:t>
            </a:r>
          </a:p>
          <a:p>
            <a:pPr marL="0" indent="0" algn="ctr">
              <a:spcBef>
                <a:spcPts val="0"/>
              </a:spcBef>
              <a:buNone/>
            </a:pPr>
            <a:r>
              <a:rPr lang="en-US" sz="2800" dirty="0" smtClean="0"/>
              <a:t>EARN that amount if you hit the target. </a:t>
            </a:r>
          </a:p>
          <a:p>
            <a:pPr marL="0" indent="0" algn="ctr">
              <a:spcBef>
                <a:spcPts val="0"/>
              </a:spcBef>
              <a:buNone/>
            </a:pPr>
            <a:r>
              <a:rPr lang="en-US" sz="2800" dirty="0" smtClean="0"/>
              <a:t>An example of a CIRCLE cue is shown below.</a:t>
            </a:r>
            <a:endParaRPr lang="en-US" sz="28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578" y="2383244"/>
            <a:ext cx="3088287" cy="3272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6652823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289919"/>
            <a:ext cx="8779896" cy="4390225"/>
          </a:xfrm>
        </p:spPr>
        <p:txBody>
          <a:bodyPr>
            <a:normAutofit/>
          </a:bodyPr>
          <a:lstStyle/>
          <a:p>
            <a:pPr marL="0" indent="0" algn="ctr">
              <a:spcBef>
                <a:spcPts val="0"/>
              </a:spcBef>
              <a:buNone/>
            </a:pPr>
            <a:r>
              <a:rPr lang="en-US" sz="2800" dirty="0" smtClean="0"/>
              <a:t>SQUARE cues mean that you can </a:t>
            </a:r>
          </a:p>
          <a:p>
            <a:pPr marL="0" indent="0" algn="ctr">
              <a:spcBef>
                <a:spcPts val="0"/>
              </a:spcBef>
              <a:buNone/>
            </a:pPr>
            <a:r>
              <a:rPr lang="en-US" sz="2800" dirty="0" smtClean="0"/>
              <a:t>AVOID LOSING that amount if you hit the target. </a:t>
            </a:r>
          </a:p>
          <a:p>
            <a:pPr marL="0" indent="0" algn="ctr">
              <a:spcBef>
                <a:spcPts val="0"/>
              </a:spcBef>
              <a:buNone/>
            </a:pPr>
            <a:r>
              <a:rPr lang="en-US" sz="2800" dirty="0" smtClean="0"/>
              <a:t>An example of a SQUARE cue is shown below.</a:t>
            </a:r>
            <a:endParaRPr lang="en-US" sz="28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578" y="2383244"/>
            <a:ext cx="3088287" cy="3272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4" name="Right Arrow 13"/>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0023937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035430"/>
            <a:ext cx="8779896" cy="3644714"/>
          </a:xfrm>
        </p:spPr>
        <p:txBody>
          <a:bodyPr>
            <a:normAutofit/>
          </a:bodyPr>
          <a:lstStyle/>
          <a:p>
            <a:pPr marL="0" indent="0" algn="ctr">
              <a:spcBef>
                <a:spcPts val="0"/>
              </a:spcBef>
              <a:buNone/>
            </a:pPr>
            <a:r>
              <a:rPr lang="en-US" sz="2800" dirty="0" smtClean="0"/>
              <a:t>If you miss a CIRCLE cue, you will </a:t>
            </a:r>
          </a:p>
          <a:p>
            <a:pPr marL="0" indent="0" algn="ctr">
              <a:spcBef>
                <a:spcPts val="0"/>
              </a:spcBef>
              <a:buNone/>
            </a:pPr>
            <a:r>
              <a:rPr lang="en-US" sz="2800" dirty="0" smtClean="0"/>
              <a:t>NOT GAIN the amount in the cue. </a:t>
            </a:r>
          </a:p>
          <a:p>
            <a:pPr marL="0" indent="0" algn="ctr">
              <a:spcBef>
                <a:spcPts val="0"/>
              </a:spcBef>
              <a:buNone/>
            </a:pPr>
            <a:endParaRPr lang="en-US" sz="2800" dirty="0"/>
          </a:p>
          <a:p>
            <a:pPr marL="0" indent="0" algn="ctr">
              <a:spcBef>
                <a:spcPts val="0"/>
              </a:spcBef>
              <a:buNone/>
            </a:pPr>
            <a:r>
              <a:rPr lang="en-US" sz="2800" dirty="0" smtClean="0"/>
              <a:t>If you miss a SQUARE cue, you will </a:t>
            </a:r>
          </a:p>
          <a:p>
            <a:pPr marL="0" indent="0" algn="ctr">
              <a:spcBef>
                <a:spcPts val="0"/>
              </a:spcBef>
              <a:buNone/>
            </a:pPr>
            <a:r>
              <a:rPr lang="en-US" sz="2800" dirty="0" smtClean="0"/>
              <a:t>LOSE the amount in the cue. </a:t>
            </a:r>
            <a:endParaRPr lang="en-US" sz="2800" dirty="0"/>
          </a:p>
        </p:txBody>
      </p:sp>
      <p:sp>
        <p:nvSpPr>
          <p:cNvPr id="1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5" name="Right Arrow 1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8" name="Right Arrow 7"/>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7878465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035430"/>
            <a:ext cx="8779896" cy="3644714"/>
          </a:xfrm>
        </p:spPr>
        <p:txBody>
          <a:bodyPr>
            <a:normAutofit/>
          </a:bodyPr>
          <a:lstStyle/>
          <a:p>
            <a:pPr marL="0" indent="0" algn="ctr">
              <a:spcBef>
                <a:spcPts val="0"/>
              </a:spcBef>
              <a:buNone/>
            </a:pPr>
            <a:r>
              <a:rPr lang="en-US" sz="2800" dirty="0" smtClean="0"/>
              <a:t>Now you will complete a practice run. You will not win money based on this practice session, but you will be paid based on the amount you win inside the scanner.</a:t>
            </a:r>
          </a:p>
          <a:p>
            <a:pPr marL="0" indent="0" algn="ctr">
              <a:spcBef>
                <a:spcPts val="0"/>
              </a:spcBef>
              <a:buNone/>
            </a:pPr>
            <a:endParaRPr lang="en-US" sz="2800"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42903636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Tree>
    <p:extLst>
      <p:ext uri="{BB962C8B-B14F-4D97-AF65-F5344CB8AC3E}">
        <p14:creationId xmlns:p14="http://schemas.microsoft.com/office/powerpoint/2010/main" val="1956047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Money</a:t>
            </a:r>
            <a:endParaRPr lang="en-US" dirty="0"/>
          </a:p>
        </p:txBody>
      </p:sp>
      <p:sp>
        <p:nvSpPr>
          <p:cNvPr id="14" name="Right Arrow 13"/>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52536914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20580"/>
            <a:ext cx="8779896" cy="2470213"/>
          </a:xfrm>
        </p:spPr>
        <p:txBody>
          <a:bodyPr>
            <a:noAutofit/>
          </a:bodyPr>
          <a:lstStyle/>
          <a:p>
            <a:pPr marL="0" indent="0" algn="ctr">
              <a:spcBef>
                <a:spcPts val="0"/>
              </a:spcBef>
              <a:buNone/>
            </a:pPr>
            <a:r>
              <a:rPr lang="en-US" sz="3000" dirty="0" smtClean="0"/>
              <a:t>Now you will complete the Money task.</a:t>
            </a:r>
            <a:endParaRPr lang="en-US" sz="3000" dirty="0"/>
          </a:p>
          <a:p>
            <a:pPr marL="0" indent="0" algn="ctr">
              <a:spcBef>
                <a:spcPts val="0"/>
              </a:spcBef>
              <a:buNone/>
            </a:pPr>
            <a:r>
              <a:rPr lang="en-US" sz="3000" dirty="0" smtClean="0"/>
              <a:t>You will see a cue indicating how much money you </a:t>
            </a:r>
          </a:p>
          <a:p>
            <a:pPr marL="0" indent="0" algn="ctr">
              <a:spcBef>
                <a:spcPts val="0"/>
              </a:spcBef>
              <a:buNone/>
            </a:pPr>
            <a:r>
              <a:rPr lang="en-US" sz="3000" dirty="0" smtClean="0"/>
              <a:t>can win or avoid losing. After this cue, a triangle will appear. </a:t>
            </a:r>
            <a:endParaRPr lang="en-US" sz="3000" dirty="0"/>
          </a:p>
          <a:p>
            <a:pPr marL="0" indent="0" algn="ctr">
              <a:spcBef>
                <a:spcPts val="0"/>
              </a:spcBef>
              <a:buNone/>
            </a:pPr>
            <a:r>
              <a:rPr lang="en-US" sz="3000" dirty="0" smtClean="0"/>
              <a:t>To win, hit any button as fast as you can </a:t>
            </a:r>
          </a:p>
          <a:p>
            <a:pPr marL="0" indent="0" algn="ctr">
              <a:spcBef>
                <a:spcPts val="0"/>
              </a:spcBef>
              <a:buNone/>
            </a:pPr>
            <a:r>
              <a:rPr lang="en-US" sz="3000" dirty="0" smtClean="0"/>
              <a:t>when the triangle appears. </a:t>
            </a:r>
            <a:endParaRPr lang="en-US" sz="30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867" y="3585282"/>
            <a:ext cx="6667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973" y="4362834"/>
            <a:ext cx="6667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617" y="3115285"/>
            <a:ext cx="1188308" cy="1420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723" y="4427181"/>
            <a:ext cx="1001630" cy="859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1083" y="5166917"/>
            <a:ext cx="634313" cy="544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245396" y="5245304"/>
            <a:ext cx="2084173" cy="7190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SHOWN]</a:t>
            </a:r>
            <a:endParaRPr lang="en-US" dirty="0"/>
          </a:p>
        </p:txBody>
      </p:sp>
      <p:cxnSp>
        <p:nvCxnSpPr>
          <p:cNvPr id="9" name="Straight Arrow Connector 8"/>
          <p:cNvCxnSpPr/>
          <p:nvPr/>
        </p:nvCxnSpPr>
        <p:spPr>
          <a:xfrm>
            <a:off x="1040540" y="4243128"/>
            <a:ext cx="4750658" cy="200435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499333">
            <a:off x="2610747" y="5128425"/>
            <a:ext cx="1321196" cy="769441"/>
          </a:xfrm>
          <a:prstGeom prst="rect">
            <a:avLst/>
          </a:prstGeom>
          <a:noFill/>
        </p:spPr>
        <p:txBody>
          <a:bodyPr wrap="none" rtlCol="0">
            <a:spAutoFit/>
          </a:bodyPr>
          <a:lstStyle/>
          <a:p>
            <a:r>
              <a:rPr lang="en-US" sz="4400" dirty="0" smtClean="0"/>
              <a:t>Time</a:t>
            </a:r>
            <a:endParaRPr lang="en-US" sz="4400" dirty="0"/>
          </a:p>
        </p:txBody>
      </p:sp>
      <p:cxnSp>
        <p:nvCxnSpPr>
          <p:cNvPr id="15" name="Straight Arrow Connector 14"/>
          <p:cNvCxnSpPr>
            <a:endCxn id="15365" idx="0"/>
          </p:cNvCxnSpPr>
          <p:nvPr/>
        </p:nvCxnSpPr>
        <p:spPr>
          <a:xfrm>
            <a:off x="4146538" y="3665838"/>
            <a:ext cx="0" cy="7613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8973" y="3072992"/>
            <a:ext cx="5289734" cy="584775"/>
          </a:xfrm>
          <a:prstGeom prst="rect">
            <a:avLst/>
          </a:prstGeom>
          <a:noFill/>
        </p:spPr>
        <p:txBody>
          <a:bodyPr wrap="square" rtlCol="0">
            <a:spAutoFit/>
          </a:bodyPr>
          <a:lstStyle/>
          <a:p>
            <a:r>
              <a:rPr lang="en-US" sz="3200" b="1" dirty="0" smtClean="0">
                <a:solidFill>
                  <a:srgbClr val="FF0000"/>
                </a:solidFill>
              </a:rPr>
              <a:t>TARGET, PRESS ANY BUTTON</a:t>
            </a:r>
            <a:endParaRPr lang="en-US" sz="3200" b="1" dirty="0">
              <a:solidFill>
                <a:srgbClr val="FF0000"/>
              </a:solidFill>
            </a:endParaRPr>
          </a:p>
        </p:txBody>
      </p:sp>
      <p:cxnSp>
        <p:nvCxnSpPr>
          <p:cNvPr id="22" name="Straight Arrow Connector 21"/>
          <p:cNvCxnSpPr/>
          <p:nvPr/>
        </p:nvCxnSpPr>
        <p:spPr>
          <a:xfrm>
            <a:off x="1490242" y="2702011"/>
            <a:ext cx="333375" cy="41327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56867" y="2335070"/>
            <a:ext cx="604149" cy="369332"/>
          </a:xfrm>
          <a:prstGeom prst="rect">
            <a:avLst/>
          </a:prstGeom>
          <a:noFill/>
        </p:spPr>
        <p:txBody>
          <a:bodyPr wrap="square" rtlCol="0">
            <a:spAutoFit/>
          </a:bodyPr>
          <a:lstStyle/>
          <a:p>
            <a:r>
              <a:rPr lang="en-US" b="1" dirty="0" smtClean="0"/>
              <a:t>CUE</a:t>
            </a:r>
            <a:endParaRPr lang="en-US" b="1" dirty="0"/>
          </a:p>
        </p:txBody>
      </p:sp>
      <p:cxnSp>
        <p:nvCxnSpPr>
          <p:cNvPr id="28" name="Straight Arrow Connector 27"/>
          <p:cNvCxnSpPr>
            <a:endCxn id="15362" idx="2"/>
          </p:cNvCxnSpPr>
          <p:nvPr/>
        </p:nvCxnSpPr>
        <p:spPr>
          <a:xfrm flipH="1" flipV="1">
            <a:off x="1490242" y="4252032"/>
            <a:ext cx="56394" cy="83895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5363" idx="1"/>
          </p:cNvCxnSpPr>
          <p:nvPr/>
        </p:nvCxnSpPr>
        <p:spPr>
          <a:xfrm flipV="1">
            <a:off x="1944130" y="4696209"/>
            <a:ext cx="1034843" cy="47070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82067" y="5047691"/>
            <a:ext cx="727963" cy="369332"/>
          </a:xfrm>
          <a:prstGeom prst="rect">
            <a:avLst/>
          </a:prstGeom>
          <a:noFill/>
        </p:spPr>
        <p:txBody>
          <a:bodyPr wrap="square" rtlCol="0">
            <a:spAutoFit/>
          </a:bodyPr>
          <a:lstStyle/>
          <a:p>
            <a:r>
              <a:rPr lang="en-US" b="1" dirty="0" smtClean="0"/>
              <a:t>WAIT</a:t>
            </a:r>
            <a:endParaRPr lang="en-US" b="1" dirty="0"/>
          </a:p>
        </p:txBody>
      </p:sp>
      <p:sp>
        <p:nvSpPr>
          <p:cNvPr id="27" name="Right Arrow 2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651026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035430"/>
            <a:ext cx="8779896" cy="3644714"/>
          </a:xfrm>
        </p:spPr>
        <p:txBody>
          <a:bodyPr>
            <a:normAutofit/>
          </a:bodyPr>
          <a:lstStyle/>
          <a:p>
            <a:pPr marL="0" indent="0" algn="ctr">
              <a:spcBef>
                <a:spcPts val="0"/>
              </a:spcBef>
              <a:buNone/>
            </a:pPr>
            <a:r>
              <a:rPr lang="en-US" dirty="0" smtClean="0"/>
              <a:t>Remember, you will be paid based on how well you do on this task, so try your best to hit a button whenever the white triangle appears.</a:t>
            </a:r>
          </a:p>
          <a:p>
            <a:pPr marL="0" indent="0" algn="ctr">
              <a:spcBef>
                <a:spcPts val="0"/>
              </a:spcBef>
              <a:buNone/>
            </a:pPr>
            <a:endParaRPr lang="en-US" sz="2800" dirty="0"/>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64576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3" y="110446"/>
            <a:ext cx="8779897" cy="6015717"/>
          </a:xfrm>
        </p:spPr>
        <p:txBody>
          <a:bodyPr>
            <a:normAutofit lnSpcReduction="10000"/>
          </a:bodyPr>
          <a:lstStyle/>
          <a:p>
            <a:pPr marL="0" indent="0" algn="ctr">
              <a:buNone/>
            </a:pPr>
            <a:endParaRPr lang="en-US" sz="2800" dirty="0"/>
          </a:p>
          <a:p>
            <a:pPr marL="0" indent="0" algn="ctr">
              <a:buNone/>
            </a:pPr>
            <a:r>
              <a:rPr lang="en-US" sz="2800" dirty="0"/>
              <a:t>You </a:t>
            </a:r>
            <a:r>
              <a:rPr lang="en-US" sz="2800" dirty="0" smtClean="0"/>
              <a:t>will need </a:t>
            </a:r>
            <a:r>
              <a:rPr lang="en-US" sz="2800" dirty="0"/>
              <a:t>to “open” the patch at each dot to observe the direction of its movement. To “open” each patch, you are to press the keys that correspond to the dots location. </a:t>
            </a:r>
          </a:p>
          <a:p>
            <a:pPr marL="0" indent="0" algn="ctr">
              <a:buNone/>
            </a:pPr>
            <a:endParaRPr lang="en-US" sz="2800" dirty="0" smtClean="0"/>
          </a:p>
          <a:p>
            <a:pPr marL="0" indent="0" algn="ctr">
              <a:buNone/>
            </a:pPr>
            <a:r>
              <a:rPr lang="en-US" sz="2800" dirty="0" smtClean="0">
                <a:solidFill>
                  <a:srgbClr val="FFFF66"/>
                </a:solidFill>
              </a:rPr>
              <a:t>Press </a:t>
            </a:r>
            <a:r>
              <a:rPr lang="en-US" sz="2800" dirty="0">
                <a:solidFill>
                  <a:srgbClr val="FFFF66"/>
                </a:solidFill>
              </a:rPr>
              <a:t>the “LEFT” arrow key to “open” the patch in the upper left of the screen.</a:t>
            </a:r>
          </a:p>
          <a:p>
            <a:pPr marL="0" indent="0" algn="ctr">
              <a:buNone/>
            </a:pPr>
            <a:endParaRPr lang="en-US" sz="2800" dirty="0" smtClean="0">
              <a:solidFill>
                <a:srgbClr val="FFFF66"/>
              </a:solidFill>
            </a:endParaRPr>
          </a:p>
          <a:p>
            <a:pPr marL="0" indent="0" algn="ctr">
              <a:buNone/>
            </a:pPr>
            <a:r>
              <a:rPr lang="en-US" sz="2800" dirty="0" smtClean="0">
                <a:solidFill>
                  <a:srgbClr val="FFFF66"/>
                </a:solidFill>
              </a:rPr>
              <a:t>Press </a:t>
            </a:r>
            <a:r>
              <a:rPr lang="en-US" sz="2800" dirty="0">
                <a:solidFill>
                  <a:srgbClr val="FFFF66"/>
                </a:solidFill>
              </a:rPr>
              <a:t>the “DOWN” arrow key to open the patch in the bottom of the screen.</a:t>
            </a:r>
          </a:p>
          <a:p>
            <a:pPr marL="0" indent="0" algn="ctr">
              <a:buNone/>
            </a:pPr>
            <a:endParaRPr lang="en-US" sz="2800" dirty="0" smtClean="0">
              <a:solidFill>
                <a:srgbClr val="FFFF66"/>
              </a:solidFill>
            </a:endParaRPr>
          </a:p>
          <a:p>
            <a:pPr marL="0" indent="0" algn="ctr">
              <a:buNone/>
            </a:pPr>
            <a:r>
              <a:rPr lang="en-US" sz="2800" dirty="0" smtClean="0">
                <a:solidFill>
                  <a:srgbClr val="FFFF66"/>
                </a:solidFill>
              </a:rPr>
              <a:t>Press </a:t>
            </a:r>
            <a:r>
              <a:rPr lang="en-US" sz="2800" dirty="0">
                <a:solidFill>
                  <a:srgbClr val="FFFF66"/>
                </a:solidFill>
              </a:rPr>
              <a:t>the “RIGHT” arrow </a:t>
            </a:r>
            <a:r>
              <a:rPr lang="en-US" sz="2800" dirty="0" smtClean="0">
                <a:solidFill>
                  <a:srgbClr val="FFFF66"/>
                </a:solidFill>
              </a:rPr>
              <a:t>key </a:t>
            </a:r>
            <a:r>
              <a:rPr lang="en-US" sz="2800" dirty="0">
                <a:solidFill>
                  <a:srgbClr val="FFFF66"/>
                </a:solidFill>
              </a:rPr>
              <a:t>to open the patch in the middle right of the screen. </a:t>
            </a:r>
          </a:p>
          <a:p>
            <a:pPr marL="0" indent="0" algn="ctr">
              <a:buNone/>
            </a:pPr>
            <a:endParaRPr lang="en-US" sz="2800" dirty="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3410168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42826470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Money</a:t>
            </a:r>
            <a:endParaRPr lang="en-US" dirty="0"/>
          </a:p>
        </p:txBody>
      </p:sp>
      <p:sp>
        <p:nvSpPr>
          <p:cNvPr id="14" name="Right Arrow 13"/>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73757083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58948"/>
            <a:ext cx="8779896" cy="5549908"/>
          </a:xfrm>
        </p:spPr>
        <p:txBody>
          <a:bodyPr>
            <a:normAutofit/>
          </a:bodyPr>
          <a:lstStyle/>
          <a:p>
            <a:pPr marL="0" indent="0" algn="ctr">
              <a:buNone/>
            </a:pPr>
            <a:endParaRPr lang="en-US" sz="2800" dirty="0"/>
          </a:p>
          <a:p>
            <a:pPr marL="0" indent="0" algn="ctr">
              <a:buNone/>
            </a:pPr>
            <a:r>
              <a:rPr lang="en-US" dirty="0" smtClean="0"/>
              <a:t>Now you will complete another run of the Money task.</a:t>
            </a:r>
          </a:p>
          <a:p>
            <a:pPr marL="0" indent="0" algn="ctr">
              <a:buNone/>
            </a:pPr>
            <a:endParaRPr lang="en-US" sz="2800" dirty="0"/>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7739950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8231768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Stop Signal</a:t>
            </a:r>
            <a:endParaRPr lang="en-US" dirty="0"/>
          </a:p>
        </p:txBody>
      </p:sp>
      <p:sp>
        <p:nvSpPr>
          <p:cNvPr id="9"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4847512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51863"/>
            <a:ext cx="8779896" cy="2871593"/>
          </a:xfrm>
        </p:spPr>
        <p:txBody>
          <a:bodyPr>
            <a:normAutofit lnSpcReduction="10000"/>
          </a:bodyPr>
          <a:lstStyle/>
          <a:p>
            <a:pPr marL="0" indent="0" algn="ctr">
              <a:spcBef>
                <a:spcPts val="0"/>
              </a:spcBef>
              <a:buNone/>
            </a:pPr>
            <a:r>
              <a:rPr lang="en-US" sz="2800" dirty="0" smtClean="0"/>
              <a:t>For this task, you will see “X”s and “O”s on the screen.</a:t>
            </a:r>
          </a:p>
          <a:p>
            <a:pPr marL="0" indent="0" algn="ctr">
              <a:spcBef>
                <a:spcPts val="0"/>
              </a:spcBef>
              <a:buNone/>
            </a:pPr>
            <a:endParaRPr lang="en-US" sz="2800" dirty="0"/>
          </a:p>
          <a:p>
            <a:pPr marL="0" indent="0" algn="ctr">
              <a:spcBef>
                <a:spcPts val="0"/>
              </a:spcBef>
              <a:buNone/>
            </a:pPr>
            <a:r>
              <a:rPr lang="en-US" sz="2800" dirty="0" smtClean="0"/>
              <a:t>Press the LEFT button if you see “X” and</a:t>
            </a:r>
          </a:p>
          <a:p>
            <a:pPr marL="0" indent="0" algn="ctr">
              <a:spcBef>
                <a:spcPts val="0"/>
              </a:spcBef>
              <a:buNone/>
            </a:pPr>
            <a:r>
              <a:rPr lang="en-US" sz="2800" dirty="0" smtClean="0"/>
              <a:t> the RIGHT button if you see “O”. </a:t>
            </a:r>
          </a:p>
          <a:p>
            <a:pPr marL="0" indent="0" algn="ctr">
              <a:spcBef>
                <a:spcPts val="0"/>
              </a:spcBef>
              <a:buNone/>
            </a:pPr>
            <a:endParaRPr lang="en-US" sz="2800" dirty="0"/>
          </a:p>
          <a:p>
            <a:pPr marL="0" indent="0" algn="ctr">
              <a:spcBef>
                <a:spcPts val="0"/>
              </a:spcBef>
              <a:buNone/>
            </a:pPr>
            <a:r>
              <a:rPr lang="en-US" sz="2800" dirty="0" smtClean="0"/>
              <a:t>An example of what the different screens </a:t>
            </a:r>
          </a:p>
          <a:p>
            <a:pPr marL="0" indent="0" algn="ctr">
              <a:spcBef>
                <a:spcPts val="0"/>
              </a:spcBef>
              <a:buNone/>
            </a:pPr>
            <a:r>
              <a:rPr lang="en-US" sz="2800" dirty="0" smtClean="0"/>
              <a:t>will look like for this task is shown below.</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147" y="4129215"/>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769" y="4592595"/>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a:off x="3059147" y="3367872"/>
            <a:ext cx="0" cy="7613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31650" y="2957552"/>
            <a:ext cx="1254993" cy="369332"/>
          </a:xfrm>
          <a:prstGeom prst="rect">
            <a:avLst/>
          </a:prstGeom>
          <a:noFill/>
        </p:spPr>
        <p:txBody>
          <a:bodyPr wrap="square" rtlCol="0">
            <a:spAutoFit/>
          </a:bodyPr>
          <a:lstStyle/>
          <a:p>
            <a:r>
              <a:rPr lang="en-US" b="1" dirty="0" smtClean="0">
                <a:solidFill>
                  <a:srgbClr val="FF0000"/>
                </a:solidFill>
              </a:rPr>
              <a:t>press LEFT</a:t>
            </a:r>
            <a:endParaRPr lang="en-US" b="1" dirty="0">
              <a:solidFill>
                <a:srgbClr val="FF0000"/>
              </a:solidFill>
            </a:endParaRPr>
          </a:p>
        </p:txBody>
      </p:sp>
      <p:cxnSp>
        <p:nvCxnSpPr>
          <p:cNvPr id="12" name="Straight Arrow Connector 11"/>
          <p:cNvCxnSpPr/>
          <p:nvPr/>
        </p:nvCxnSpPr>
        <p:spPr>
          <a:xfrm>
            <a:off x="4147769" y="3814264"/>
            <a:ext cx="0" cy="7613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37892" y="3403944"/>
            <a:ext cx="1422449" cy="369332"/>
          </a:xfrm>
          <a:prstGeom prst="rect">
            <a:avLst/>
          </a:prstGeom>
          <a:noFill/>
        </p:spPr>
        <p:txBody>
          <a:bodyPr wrap="square" rtlCol="0">
            <a:spAutoFit/>
          </a:bodyPr>
          <a:lstStyle/>
          <a:p>
            <a:r>
              <a:rPr lang="en-US" b="1" dirty="0" smtClean="0">
                <a:solidFill>
                  <a:srgbClr val="FF0000"/>
                </a:solidFill>
              </a:rPr>
              <a:t>press RIGHT</a:t>
            </a:r>
            <a:endParaRPr lang="en-US" b="1" dirty="0">
              <a:solidFill>
                <a:srgbClr val="FF0000"/>
              </a:solidFill>
            </a:endParaRPr>
          </a:p>
        </p:txBody>
      </p:sp>
      <p:cxnSp>
        <p:nvCxnSpPr>
          <p:cNvPr id="14" name="Straight Arrow Connector 13"/>
          <p:cNvCxnSpPr/>
          <p:nvPr/>
        </p:nvCxnSpPr>
        <p:spPr>
          <a:xfrm>
            <a:off x="1040540" y="4243128"/>
            <a:ext cx="4750658" cy="200435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499333">
            <a:off x="2610747" y="5128425"/>
            <a:ext cx="1321196" cy="769441"/>
          </a:xfrm>
          <a:prstGeom prst="rect">
            <a:avLst/>
          </a:prstGeom>
          <a:noFill/>
        </p:spPr>
        <p:txBody>
          <a:bodyPr wrap="none" rtlCol="0">
            <a:spAutoFit/>
          </a:bodyPr>
          <a:lstStyle/>
          <a:p>
            <a:r>
              <a:rPr lang="en-US" sz="4400" dirty="0" smtClean="0"/>
              <a:t>Time</a:t>
            </a:r>
            <a:endParaRPr lang="en-US" sz="4400" dirty="0"/>
          </a:p>
        </p:txBody>
      </p:sp>
      <p:sp>
        <p:nvSpPr>
          <p:cNvPr id="18"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9" name="Right Arrow 18"/>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21" name="Right Arrow 2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T:\BehavioralTasks\StimTool\AllInstructions\BottonRigh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241298" y="3136519"/>
            <a:ext cx="1965659" cy="34945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473" y="3052264"/>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6692" y="3052264"/>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4" name="Straight Arrow Connector 23"/>
          <p:cNvCxnSpPr>
            <a:stCxn id="17" idx="2"/>
          </p:cNvCxnSpPr>
          <p:nvPr/>
        </p:nvCxnSpPr>
        <p:spPr>
          <a:xfrm>
            <a:off x="6467473" y="3814264"/>
            <a:ext cx="180977" cy="59581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2"/>
          </p:cNvCxnSpPr>
          <p:nvPr/>
        </p:nvCxnSpPr>
        <p:spPr>
          <a:xfrm flipH="1">
            <a:off x="7067550" y="3814264"/>
            <a:ext cx="290142" cy="52913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6090794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T:\BehavioralTasks\StimTool\AllInstructions\Button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74" y="3900943"/>
            <a:ext cx="3494507" cy="19656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79464" y="151863"/>
            <a:ext cx="8779896" cy="2871593"/>
          </a:xfrm>
        </p:spPr>
        <p:txBody>
          <a:bodyPr>
            <a:normAutofit lnSpcReduction="10000"/>
          </a:bodyPr>
          <a:lstStyle/>
          <a:p>
            <a:pPr marL="0" indent="0" algn="ctr">
              <a:spcBef>
                <a:spcPts val="0"/>
              </a:spcBef>
              <a:buNone/>
            </a:pPr>
            <a:r>
              <a:rPr lang="en-US" sz="2800" dirty="0" smtClean="0"/>
              <a:t>For this task, you will see “X”s and “O”s on the screen.</a:t>
            </a:r>
          </a:p>
          <a:p>
            <a:pPr marL="0" indent="0" algn="ctr">
              <a:spcBef>
                <a:spcPts val="0"/>
              </a:spcBef>
              <a:buNone/>
            </a:pPr>
            <a:endParaRPr lang="en-US" sz="2800" dirty="0"/>
          </a:p>
          <a:p>
            <a:pPr marL="0" indent="0" algn="ctr">
              <a:spcBef>
                <a:spcPts val="0"/>
              </a:spcBef>
              <a:buNone/>
            </a:pPr>
            <a:r>
              <a:rPr lang="en-US" sz="2800" dirty="0" smtClean="0"/>
              <a:t>Press the LEFT button if you see “X” and</a:t>
            </a:r>
          </a:p>
          <a:p>
            <a:pPr marL="0" indent="0" algn="ctr">
              <a:spcBef>
                <a:spcPts val="0"/>
              </a:spcBef>
              <a:buNone/>
            </a:pPr>
            <a:r>
              <a:rPr lang="en-US" sz="2800" dirty="0" smtClean="0"/>
              <a:t> the RIGHT button if you see “O”. </a:t>
            </a:r>
          </a:p>
          <a:p>
            <a:pPr marL="0" indent="0" algn="ctr">
              <a:spcBef>
                <a:spcPts val="0"/>
              </a:spcBef>
              <a:buNone/>
            </a:pPr>
            <a:endParaRPr lang="en-US" sz="2800" dirty="0"/>
          </a:p>
          <a:p>
            <a:pPr marL="0" indent="0" algn="ctr">
              <a:spcBef>
                <a:spcPts val="0"/>
              </a:spcBef>
              <a:buNone/>
            </a:pPr>
            <a:r>
              <a:rPr lang="en-US" sz="2800" dirty="0" smtClean="0"/>
              <a:t>An example of what the different screens </a:t>
            </a:r>
          </a:p>
          <a:p>
            <a:pPr marL="0" indent="0" algn="ctr">
              <a:spcBef>
                <a:spcPts val="0"/>
              </a:spcBef>
              <a:buNone/>
            </a:pPr>
            <a:r>
              <a:rPr lang="en-US" sz="2800" dirty="0" smtClean="0"/>
              <a:t>will look like for this task is shown below.</a:t>
            </a: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147" y="4129215"/>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769" y="4592595"/>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a:off x="3059147" y="3367872"/>
            <a:ext cx="0" cy="7613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31650" y="2957552"/>
            <a:ext cx="1254993" cy="369332"/>
          </a:xfrm>
          <a:prstGeom prst="rect">
            <a:avLst/>
          </a:prstGeom>
          <a:noFill/>
        </p:spPr>
        <p:txBody>
          <a:bodyPr wrap="square" rtlCol="0">
            <a:spAutoFit/>
          </a:bodyPr>
          <a:lstStyle/>
          <a:p>
            <a:r>
              <a:rPr lang="en-US" b="1" dirty="0" smtClean="0">
                <a:solidFill>
                  <a:srgbClr val="FF0000"/>
                </a:solidFill>
              </a:rPr>
              <a:t>press LEFT</a:t>
            </a:r>
            <a:endParaRPr lang="en-US" b="1" dirty="0">
              <a:solidFill>
                <a:srgbClr val="FF0000"/>
              </a:solidFill>
            </a:endParaRPr>
          </a:p>
        </p:txBody>
      </p:sp>
      <p:cxnSp>
        <p:nvCxnSpPr>
          <p:cNvPr id="12" name="Straight Arrow Connector 11"/>
          <p:cNvCxnSpPr/>
          <p:nvPr/>
        </p:nvCxnSpPr>
        <p:spPr>
          <a:xfrm>
            <a:off x="4147769" y="3814264"/>
            <a:ext cx="0" cy="7613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37892" y="3403944"/>
            <a:ext cx="1422449" cy="369332"/>
          </a:xfrm>
          <a:prstGeom prst="rect">
            <a:avLst/>
          </a:prstGeom>
          <a:noFill/>
        </p:spPr>
        <p:txBody>
          <a:bodyPr wrap="square" rtlCol="0">
            <a:spAutoFit/>
          </a:bodyPr>
          <a:lstStyle/>
          <a:p>
            <a:r>
              <a:rPr lang="en-US" b="1" dirty="0" smtClean="0">
                <a:solidFill>
                  <a:srgbClr val="FF0000"/>
                </a:solidFill>
              </a:rPr>
              <a:t>press RIGHT</a:t>
            </a:r>
            <a:endParaRPr lang="en-US" b="1" dirty="0">
              <a:solidFill>
                <a:srgbClr val="FF0000"/>
              </a:solidFill>
            </a:endParaRPr>
          </a:p>
        </p:txBody>
      </p:sp>
      <p:cxnSp>
        <p:nvCxnSpPr>
          <p:cNvPr id="14" name="Straight Arrow Connector 13"/>
          <p:cNvCxnSpPr/>
          <p:nvPr/>
        </p:nvCxnSpPr>
        <p:spPr>
          <a:xfrm>
            <a:off x="1040540" y="4243128"/>
            <a:ext cx="4750658" cy="200435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499333">
            <a:off x="2610747" y="5128425"/>
            <a:ext cx="1321196" cy="769441"/>
          </a:xfrm>
          <a:prstGeom prst="rect">
            <a:avLst/>
          </a:prstGeom>
          <a:noFill/>
        </p:spPr>
        <p:txBody>
          <a:bodyPr wrap="none" rtlCol="0">
            <a:spAutoFit/>
          </a:bodyPr>
          <a:lstStyle/>
          <a:p>
            <a:r>
              <a:rPr lang="en-US" sz="4400" dirty="0" smtClean="0"/>
              <a:t>Time</a:t>
            </a:r>
            <a:endParaRPr lang="en-US" sz="4400" dirty="0"/>
          </a:p>
        </p:txBody>
      </p:sp>
      <p:sp>
        <p:nvSpPr>
          <p:cNvPr id="18"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9" name="Right Arrow 18"/>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21" name="Right Arrow 2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a:stCxn id="27" idx="2"/>
          </p:cNvCxnSpPr>
          <p:nvPr/>
        </p:nvCxnSpPr>
        <p:spPr>
          <a:xfrm>
            <a:off x="6467473" y="3814264"/>
            <a:ext cx="600077" cy="69595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6" idx="0"/>
          </p:cNvCxnSpPr>
          <p:nvPr/>
        </p:nvCxnSpPr>
        <p:spPr>
          <a:xfrm>
            <a:off x="7224128" y="3900943"/>
            <a:ext cx="224422" cy="60927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473" y="3052264"/>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692" y="3052264"/>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0664549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0448"/>
            <a:ext cx="8779896" cy="4914163"/>
          </a:xfrm>
        </p:spPr>
        <p:txBody>
          <a:bodyPr>
            <a:normAutofit lnSpcReduction="10000"/>
          </a:bodyPr>
          <a:lstStyle/>
          <a:p>
            <a:pPr marL="0" indent="0" algn="ctr">
              <a:spcBef>
                <a:spcPts val="0"/>
              </a:spcBef>
              <a:buNone/>
            </a:pPr>
            <a:r>
              <a:rPr lang="en-US" sz="2800" dirty="0" smtClean="0"/>
              <a:t>There will be 4 sections of this task. </a:t>
            </a:r>
          </a:p>
          <a:p>
            <a:pPr marL="0" indent="0" algn="ctr">
              <a:spcBef>
                <a:spcPts val="0"/>
              </a:spcBef>
              <a:buNone/>
            </a:pPr>
            <a:endParaRPr lang="en-US" sz="2800" dirty="0"/>
          </a:p>
          <a:p>
            <a:pPr marL="0" indent="0" algn="ctr">
              <a:spcBef>
                <a:spcPts val="0"/>
              </a:spcBef>
              <a:buNone/>
            </a:pPr>
            <a:r>
              <a:rPr lang="en-US" sz="2800" dirty="0" smtClean="0"/>
              <a:t>In the FIRST section, just respond to the “X” or “O”.</a:t>
            </a:r>
          </a:p>
          <a:p>
            <a:pPr marL="0" indent="0" algn="ctr">
              <a:spcBef>
                <a:spcPts val="0"/>
              </a:spcBef>
              <a:buNone/>
            </a:pPr>
            <a:endParaRPr lang="en-US" sz="2800" dirty="0" smtClean="0"/>
          </a:p>
          <a:p>
            <a:pPr marL="0" indent="0" algn="ctr">
              <a:spcBef>
                <a:spcPts val="0"/>
              </a:spcBef>
              <a:buNone/>
            </a:pPr>
            <a:r>
              <a:rPr lang="en-US" sz="2800" dirty="0" smtClean="0"/>
              <a:t>In the SECOND section, you will hear a tone. Just ignore it.</a:t>
            </a:r>
          </a:p>
          <a:p>
            <a:pPr marL="0" indent="0" algn="ctr">
              <a:spcBef>
                <a:spcPts val="0"/>
              </a:spcBef>
              <a:buNone/>
            </a:pPr>
            <a:endParaRPr lang="en-US" sz="2800" dirty="0" smtClean="0"/>
          </a:p>
          <a:p>
            <a:pPr marL="0" indent="0" algn="ctr">
              <a:spcBef>
                <a:spcPts val="0"/>
              </a:spcBef>
              <a:buNone/>
            </a:pPr>
            <a:r>
              <a:rPr lang="en-US" sz="2800" dirty="0" smtClean="0"/>
              <a:t>In both the THIRD and FOURTH sections, respond as usual to the “X”s and “O”s except when you hear a tone.</a:t>
            </a:r>
          </a:p>
          <a:p>
            <a:pPr marL="0" indent="0" algn="ctr">
              <a:spcBef>
                <a:spcPts val="0"/>
              </a:spcBef>
              <a:buNone/>
            </a:pPr>
            <a:r>
              <a:rPr lang="en-US" sz="2800" dirty="0" smtClean="0"/>
              <a:t>DON’T press any button if you hear the tone.</a:t>
            </a:r>
          </a:p>
          <a:p>
            <a:pPr marL="0" indent="0" algn="ctr">
              <a:spcBef>
                <a:spcPts val="0"/>
              </a:spcBef>
              <a:buNone/>
            </a:pPr>
            <a:endParaRPr lang="en-US" sz="2800" dirty="0"/>
          </a:p>
          <a:p>
            <a:pPr marL="0" indent="0" algn="ctr">
              <a:spcBef>
                <a:spcPts val="0"/>
              </a:spcBef>
              <a:buNone/>
            </a:pPr>
            <a:r>
              <a:rPr lang="en-US" sz="2800" dirty="0" smtClean="0"/>
              <a:t>You will see instructions to remind you </a:t>
            </a:r>
          </a:p>
          <a:p>
            <a:pPr marL="0" indent="0" algn="ctr">
              <a:spcBef>
                <a:spcPts val="0"/>
              </a:spcBef>
              <a:buNone/>
            </a:pPr>
            <a:r>
              <a:rPr lang="en-US" sz="2800" dirty="0" smtClean="0"/>
              <a:t>at the beginning of each section.</a:t>
            </a:r>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8948266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Tree>
    <p:extLst>
      <p:ext uri="{BB962C8B-B14F-4D97-AF65-F5344CB8AC3E}">
        <p14:creationId xmlns:p14="http://schemas.microsoft.com/office/powerpoint/2010/main" val="35306652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Stop Signal</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214782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607008"/>
            <a:ext cx="8779896" cy="6015717"/>
          </a:xfrm>
        </p:spPr>
        <p:txBody>
          <a:bodyPr>
            <a:normAutofit/>
          </a:bodyPr>
          <a:lstStyle/>
          <a:p>
            <a:pPr marL="0" indent="0" algn="ctr">
              <a:buNone/>
            </a:pPr>
            <a:endParaRPr lang="en-US" sz="2800" dirty="0"/>
          </a:p>
          <a:p>
            <a:pPr marL="0" indent="0" algn="ctr">
              <a:buNone/>
            </a:pPr>
            <a:r>
              <a:rPr lang="en-US" sz="2400" dirty="0" smtClean="0"/>
              <a:t>For example, if you hit the “DOWN” arrow, this is what the screen might look like. </a:t>
            </a:r>
          </a:p>
          <a:p>
            <a:pPr marL="0" indent="0" algn="ctr">
              <a:buNone/>
            </a:pPr>
            <a:endParaRPr lang="en-US" sz="2800" dirty="0"/>
          </a:p>
          <a:p>
            <a:pPr algn="ctr"/>
            <a:endParaRPr lang="en-US" sz="2800" dirty="0"/>
          </a:p>
        </p:txBody>
      </p:sp>
      <p:sp>
        <p:nvSpPr>
          <p:cNvPr id="8" name="Rectangle 7"/>
          <p:cNvSpPr/>
          <p:nvPr/>
        </p:nvSpPr>
        <p:spPr>
          <a:xfrm>
            <a:off x="179463" y="2357735"/>
            <a:ext cx="5479931" cy="830997"/>
          </a:xfrm>
          <a:prstGeom prst="rect">
            <a:avLst/>
          </a:prstGeom>
        </p:spPr>
        <p:txBody>
          <a:bodyPr wrap="square">
            <a:spAutoFit/>
          </a:bodyPr>
          <a:lstStyle/>
          <a:p>
            <a:pPr algn="ctr"/>
            <a:r>
              <a:rPr lang="en-US" sz="2400" dirty="0">
                <a:solidFill>
                  <a:srgbClr val="FFFF00"/>
                </a:solidFill>
              </a:rPr>
              <a:t>Notice that this patch is a </a:t>
            </a:r>
            <a:r>
              <a:rPr lang="en-US" sz="2400" dirty="0" smtClean="0">
                <a:solidFill>
                  <a:srgbClr val="FFFF00"/>
                </a:solidFill>
              </a:rPr>
              <a:t>DISTRACTOR, </a:t>
            </a:r>
            <a:r>
              <a:rPr lang="en-US" sz="2400" dirty="0">
                <a:solidFill>
                  <a:srgbClr val="FFFF00"/>
                </a:solidFill>
              </a:rPr>
              <a:t>as the dots are moving to the </a:t>
            </a:r>
            <a:r>
              <a:rPr lang="en-US" sz="2400" dirty="0" smtClean="0">
                <a:solidFill>
                  <a:srgbClr val="FFFF00"/>
                </a:solidFill>
              </a:rPr>
              <a:t>RIGHT</a:t>
            </a:r>
            <a:endParaRPr lang="en-US" sz="2400" dirty="0">
              <a:solidFill>
                <a:srgbClr val="FFFF00"/>
              </a:solidFill>
            </a:endParaRPr>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7645469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0448"/>
            <a:ext cx="8779896" cy="4914163"/>
          </a:xfrm>
        </p:spPr>
        <p:txBody>
          <a:bodyPr>
            <a:noAutofit/>
          </a:bodyPr>
          <a:lstStyle/>
          <a:p>
            <a:pPr marL="0" indent="0" algn="ctr">
              <a:spcBef>
                <a:spcPts val="0"/>
              </a:spcBef>
              <a:buNone/>
            </a:pPr>
            <a:r>
              <a:rPr lang="en-US" dirty="0" smtClean="0"/>
              <a:t>Now you will complete the Stop Signal Task.</a:t>
            </a:r>
          </a:p>
          <a:p>
            <a:pPr marL="0" indent="0" algn="ctr">
              <a:spcBef>
                <a:spcPts val="0"/>
              </a:spcBef>
              <a:buNone/>
            </a:pPr>
            <a:r>
              <a:rPr lang="en-US" dirty="0" smtClean="0"/>
              <a:t>For </a:t>
            </a:r>
            <a:r>
              <a:rPr lang="en-US" dirty="0"/>
              <a:t>this task, you will see “X”s and “O”s on the </a:t>
            </a:r>
            <a:r>
              <a:rPr lang="en-US" dirty="0" smtClean="0"/>
              <a:t>screen.</a:t>
            </a:r>
            <a:endParaRPr lang="en-US" dirty="0"/>
          </a:p>
          <a:p>
            <a:pPr marL="0" indent="0" algn="ctr">
              <a:spcBef>
                <a:spcPts val="0"/>
              </a:spcBef>
              <a:buNone/>
            </a:pPr>
            <a:r>
              <a:rPr lang="en-US" dirty="0"/>
              <a:t>Press the LEFT button if you see “X” and</a:t>
            </a:r>
          </a:p>
          <a:p>
            <a:pPr marL="0" indent="0" algn="ctr">
              <a:spcBef>
                <a:spcPts val="0"/>
              </a:spcBef>
              <a:buNone/>
            </a:pPr>
            <a:r>
              <a:rPr lang="en-US" dirty="0"/>
              <a:t> the RIGHT button if you see “O”. </a:t>
            </a:r>
            <a:endParaRPr lang="en-US" dirty="0" smtClean="0"/>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9" name="Picture 2" descr="T:\BehavioralTasks\StimTool\AllInstructions\Botton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898576" y="2108522"/>
            <a:ext cx="2946795" cy="52387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450" y="2873500"/>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140" y="2691951"/>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a:stCxn id="10" idx="2"/>
          </p:cNvCxnSpPr>
          <p:nvPr/>
        </p:nvCxnSpPr>
        <p:spPr>
          <a:xfrm>
            <a:off x="3219450" y="3635500"/>
            <a:ext cx="257175" cy="4316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2"/>
          </p:cNvCxnSpPr>
          <p:nvPr/>
        </p:nvCxnSpPr>
        <p:spPr>
          <a:xfrm>
            <a:off x="4100140" y="3453951"/>
            <a:ext cx="0" cy="52913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6230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T:\BehavioralTasks\StimTool\AllInstructions\Button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3254499"/>
            <a:ext cx="5238751" cy="29467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79464" y="110448"/>
            <a:ext cx="8779896" cy="4914163"/>
          </a:xfrm>
        </p:spPr>
        <p:txBody>
          <a:bodyPr>
            <a:noAutofit/>
          </a:bodyPr>
          <a:lstStyle/>
          <a:p>
            <a:pPr marL="0" indent="0" algn="ctr">
              <a:spcBef>
                <a:spcPts val="0"/>
              </a:spcBef>
              <a:buNone/>
            </a:pPr>
            <a:r>
              <a:rPr lang="en-US" dirty="0" smtClean="0"/>
              <a:t>Now you will complete the Stop Signal Task.</a:t>
            </a:r>
          </a:p>
          <a:p>
            <a:pPr marL="0" indent="0" algn="ctr">
              <a:spcBef>
                <a:spcPts val="0"/>
              </a:spcBef>
              <a:buNone/>
            </a:pPr>
            <a:r>
              <a:rPr lang="en-US" dirty="0" smtClean="0"/>
              <a:t>For </a:t>
            </a:r>
            <a:r>
              <a:rPr lang="en-US" dirty="0"/>
              <a:t>this task, you will see “X”s and “O”s on the </a:t>
            </a:r>
            <a:r>
              <a:rPr lang="en-US" dirty="0" smtClean="0"/>
              <a:t>screen.</a:t>
            </a:r>
            <a:endParaRPr lang="en-US" dirty="0"/>
          </a:p>
          <a:p>
            <a:pPr marL="0" indent="0" algn="ctr">
              <a:spcBef>
                <a:spcPts val="0"/>
              </a:spcBef>
              <a:buNone/>
            </a:pPr>
            <a:r>
              <a:rPr lang="en-US" dirty="0"/>
              <a:t>Press the LEFT button if you see “X” and</a:t>
            </a:r>
          </a:p>
          <a:p>
            <a:pPr marL="0" indent="0" algn="ctr">
              <a:spcBef>
                <a:spcPts val="0"/>
              </a:spcBef>
              <a:buNone/>
            </a:pPr>
            <a:r>
              <a:rPr lang="en-US" dirty="0"/>
              <a:t> the RIGHT button if you see “O”. </a:t>
            </a:r>
            <a:endParaRPr lang="en-US" dirty="0" smtClean="0"/>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25" y="2657662"/>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973" y="2768151"/>
            <a:ext cx="762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a:stCxn id="10" idx="2"/>
          </p:cNvCxnSpPr>
          <p:nvPr/>
        </p:nvCxnSpPr>
        <p:spPr>
          <a:xfrm>
            <a:off x="3857625" y="3419662"/>
            <a:ext cx="300038" cy="73323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2"/>
          </p:cNvCxnSpPr>
          <p:nvPr/>
        </p:nvCxnSpPr>
        <p:spPr>
          <a:xfrm flipH="1">
            <a:off x="4700588" y="3530151"/>
            <a:ext cx="52385" cy="65608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1756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0448"/>
            <a:ext cx="8779896" cy="4914163"/>
          </a:xfrm>
        </p:spPr>
        <p:txBody>
          <a:bodyPr>
            <a:noAutofit/>
          </a:bodyPr>
          <a:lstStyle/>
          <a:p>
            <a:pPr marL="0" indent="0" algn="ctr">
              <a:spcBef>
                <a:spcPts val="0"/>
              </a:spcBef>
              <a:buNone/>
            </a:pPr>
            <a:endParaRPr lang="en-US" dirty="0"/>
          </a:p>
          <a:p>
            <a:pPr marL="0" indent="0" algn="ctr">
              <a:spcBef>
                <a:spcPts val="0"/>
              </a:spcBef>
              <a:buNone/>
            </a:pPr>
            <a:r>
              <a:rPr lang="en-US" dirty="0" smtClean="0"/>
              <a:t>There are 6 sections and you will occasionally hear a tone. DON’T press any button when you hear the tone. </a:t>
            </a:r>
            <a:endParaRPr lang="en-US" dirty="0"/>
          </a:p>
          <a:p>
            <a:pPr marL="0" indent="0" algn="ctr">
              <a:spcBef>
                <a:spcPts val="0"/>
              </a:spcBef>
              <a:buNone/>
            </a:pPr>
            <a:r>
              <a:rPr lang="en-US" dirty="0" smtClean="0"/>
              <a:t>You will see instructions to remind you </a:t>
            </a:r>
          </a:p>
          <a:p>
            <a:pPr marL="0" indent="0" algn="ctr">
              <a:spcBef>
                <a:spcPts val="0"/>
              </a:spcBef>
              <a:buNone/>
            </a:pPr>
            <a:r>
              <a:rPr lang="en-US" dirty="0" smtClean="0"/>
              <a:t>at the beginning of each section.</a:t>
            </a:r>
            <a:endParaRPr lang="en-US" dirty="0"/>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9618960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42826470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Rest</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412219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963888"/>
            <a:ext cx="8779896" cy="4914163"/>
          </a:xfrm>
        </p:spPr>
        <p:txBody>
          <a:bodyPr>
            <a:normAutofit/>
          </a:bodyPr>
          <a:lstStyle/>
          <a:p>
            <a:pPr marL="0" indent="0" algn="ctr">
              <a:spcBef>
                <a:spcPts val="0"/>
              </a:spcBef>
              <a:buNone/>
            </a:pPr>
            <a:r>
              <a:rPr lang="en-US" dirty="0" smtClean="0"/>
              <a:t>For this scan, you will see a “+” in the center of the screen.</a:t>
            </a:r>
          </a:p>
          <a:p>
            <a:pPr marL="0" indent="0" algn="ctr">
              <a:spcBef>
                <a:spcPts val="0"/>
              </a:spcBef>
              <a:buNone/>
            </a:pPr>
            <a:endParaRPr lang="en-US" dirty="0"/>
          </a:p>
          <a:p>
            <a:pPr marL="0" indent="0" algn="ctr">
              <a:spcBef>
                <a:spcPts val="0"/>
              </a:spcBef>
              <a:buNone/>
            </a:pPr>
            <a:r>
              <a:rPr lang="en-US" dirty="0" smtClean="0"/>
              <a:t>Focus on the “+”, clear your mind and try not to think of anything in particular.</a:t>
            </a:r>
            <a:endParaRPr lang="en-US" dirty="0"/>
          </a:p>
          <a:p>
            <a:pPr marL="0" indent="0" algn="ctr">
              <a:spcBef>
                <a:spcPts val="0"/>
              </a:spcBef>
              <a:buNone/>
            </a:pPr>
            <a:endParaRPr lang="en-US" sz="2800" dirty="0"/>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4933429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8199194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sz="6000" dirty="0" smtClean="0"/>
              <a:t>Finger Tapping</a:t>
            </a:r>
            <a:endParaRPr lang="en-US" sz="6000" dirty="0"/>
          </a:p>
        </p:txBody>
      </p:sp>
      <p:sp>
        <p:nvSpPr>
          <p:cNvPr id="1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5" name="Right Arrow 1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1315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7" y="160592"/>
            <a:ext cx="9130194" cy="6697408"/>
          </a:xfrm>
        </p:spPr>
        <p:txBody>
          <a:bodyPr>
            <a:normAutofit lnSpcReduction="10000"/>
          </a:bodyPr>
          <a:lstStyle/>
          <a:p>
            <a:pPr marL="0" marR="0" indent="0" algn="ctr">
              <a:spcBef>
                <a:spcPts val="0"/>
              </a:spcBef>
              <a:spcAft>
                <a:spcPts val="0"/>
              </a:spcAft>
              <a:buNone/>
            </a:pPr>
            <a:r>
              <a:rPr lang="en-US" sz="2800" dirty="0" smtClean="0"/>
              <a:t>For this test, I will have you use your index finger to tap on this device as quickly as possible while keeping the rest of your hand still.  </a:t>
            </a:r>
          </a:p>
          <a:p>
            <a:pPr marL="0" marR="0" indent="0" algn="ctr">
              <a:spcBef>
                <a:spcPts val="0"/>
              </a:spcBef>
              <a:spcAft>
                <a:spcPts val="0"/>
              </a:spcAft>
              <a:buNone/>
            </a:pPr>
            <a:r>
              <a:rPr lang="en-US" sz="2800" dirty="0" smtClean="0"/>
              <a:t>There will be several trials with each hand, and each trial will begin when you start tapping.</a:t>
            </a:r>
          </a:p>
          <a:p>
            <a:pPr marL="0" marR="0" indent="0" algn="ctr">
              <a:spcBef>
                <a:spcPts val="0"/>
              </a:spcBef>
              <a:spcAft>
                <a:spcPts val="0"/>
              </a:spcAft>
              <a:buNone/>
            </a:pPr>
            <a:r>
              <a:rPr lang="en-US" sz="2800" dirty="0" smtClean="0"/>
              <a:t>Please place your dominant hand as shown and practice tapping the device for a few seconds.</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r>
              <a:rPr lang="en-US" sz="2700" dirty="0" smtClean="0">
                <a:solidFill>
                  <a:srgbClr val="FFFF00"/>
                </a:solidFill>
              </a:rPr>
              <a:t>[After a brief practice, press RIGHT to move on to the first trial]</a:t>
            </a:r>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13806" y="6115492"/>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5" name="Right Arrow 4"/>
          <p:cNvSpPr/>
          <p:nvPr/>
        </p:nvSpPr>
        <p:spPr>
          <a:xfrm rot="10800000">
            <a:off x="400339" y="6433474"/>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074" y="3782569"/>
            <a:ext cx="5749808" cy="2903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9357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6600" dirty="0" smtClean="0">
                <a:solidFill>
                  <a:srgbClr val="FFFF00"/>
                </a:solidFill>
              </a:rPr>
              <a:t>Tap the device to begin</a:t>
            </a:r>
            <a:endParaRPr lang="en-US" sz="6600" dirty="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1444860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608768"/>
            <a:ext cx="8779896" cy="6015717"/>
          </a:xfrm>
        </p:spPr>
        <p:txBody>
          <a:bodyPr>
            <a:normAutofit/>
          </a:bodyPr>
          <a:lstStyle/>
          <a:p>
            <a:pPr marL="0" indent="0" algn="ctr">
              <a:buNone/>
            </a:pPr>
            <a:endParaRPr lang="en-US" sz="2800" dirty="0"/>
          </a:p>
          <a:p>
            <a:pPr marL="0" indent="0" algn="ctr">
              <a:buNone/>
            </a:pPr>
            <a:r>
              <a:rPr lang="en-US" sz="2400" dirty="0" smtClean="0"/>
              <a:t>For example, if you hit the “DOWN” arrow, this is what the screen might look like.</a:t>
            </a:r>
          </a:p>
          <a:p>
            <a:pPr marL="0" indent="0" algn="ctr">
              <a:buNone/>
            </a:pPr>
            <a:endParaRPr lang="en-US" sz="2800" dirty="0"/>
          </a:p>
          <a:p>
            <a:pPr algn="ctr"/>
            <a:endParaRPr lang="en-US" sz="2800" dirty="0"/>
          </a:p>
        </p:txBody>
      </p:sp>
      <p:sp>
        <p:nvSpPr>
          <p:cNvPr id="8" name="Rectangle 7"/>
          <p:cNvSpPr/>
          <p:nvPr/>
        </p:nvSpPr>
        <p:spPr>
          <a:xfrm>
            <a:off x="179463" y="2357735"/>
            <a:ext cx="5479931" cy="830997"/>
          </a:xfrm>
          <a:prstGeom prst="rect">
            <a:avLst/>
          </a:prstGeom>
        </p:spPr>
        <p:txBody>
          <a:bodyPr wrap="square">
            <a:spAutoFit/>
          </a:bodyPr>
          <a:lstStyle/>
          <a:p>
            <a:pPr algn="ctr"/>
            <a:r>
              <a:rPr lang="en-US" sz="2400" dirty="0">
                <a:solidFill>
                  <a:srgbClr val="FFFF00"/>
                </a:solidFill>
              </a:rPr>
              <a:t>Notice that this patch is a </a:t>
            </a:r>
            <a:r>
              <a:rPr lang="en-US" sz="2400" dirty="0" smtClean="0">
                <a:solidFill>
                  <a:srgbClr val="FFFF00"/>
                </a:solidFill>
              </a:rPr>
              <a:t>DISTRACTOR, </a:t>
            </a:r>
            <a:r>
              <a:rPr lang="en-US" sz="2400" dirty="0">
                <a:solidFill>
                  <a:srgbClr val="FFFF00"/>
                </a:solidFill>
              </a:rPr>
              <a:t>as the dots are moving to the </a:t>
            </a:r>
            <a:r>
              <a:rPr lang="en-US" sz="2400" dirty="0" smtClean="0">
                <a:solidFill>
                  <a:srgbClr val="FFFF00"/>
                </a:solidFill>
              </a:rPr>
              <a:t>LEFT</a:t>
            </a:r>
            <a:endParaRPr lang="en-US" sz="2400" dirty="0">
              <a:solidFill>
                <a:srgbClr val="FFFF00"/>
              </a:solidFill>
            </a:endParaRPr>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8534222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2800" dirty="0" smtClean="0">
                <a:solidFill>
                  <a:srgbClr val="FFFF00"/>
                </a:solidFill>
              </a:rPr>
              <a:t>For this trail, use your DOMINANT hand.</a:t>
            </a:r>
          </a:p>
          <a:p>
            <a:pPr marL="0" marR="0" indent="0" algn="ctr">
              <a:spcBef>
                <a:spcPts val="0"/>
              </a:spcBef>
              <a:spcAft>
                <a:spcPts val="0"/>
              </a:spcAft>
              <a:buNone/>
            </a:pPr>
            <a:r>
              <a:rPr lang="en-US" sz="2800" dirty="0" smtClean="0">
                <a:solidFill>
                  <a:srgbClr val="FFFF00"/>
                </a:solidFill>
              </a:rPr>
              <a:t>When you’re ready, press the RIGHT key and then you will tap the device to begin.</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0701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2800" dirty="0" smtClean="0">
                <a:solidFill>
                  <a:srgbClr val="FFFF00"/>
                </a:solidFill>
              </a:rPr>
              <a:t>For this trail, use your DOMINANT hand.</a:t>
            </a:r>
          </a:p>
          <a:p>
            <a:pPr marL="0" marR="0" indent="0" algn="ctr">
              <a:spcBef>
                <a:spcPts val="0"/>
              </a:spcBef>
              <a:spcAft>
                <a:spcPts val="0"/>
              </a:spcAft>
              <a:buNone/>
            </a:pPr>
            <a:r>
              <a:rPr lang="en-US" sz="2800" dirty="0">
                <a:solidFill>
                  <a:srgbClr val="FFFF00"/>
                </a:solidFill>
              </a:rPr>
              <a:t>When you’re ready, press the RIGHT key and then you will tap the device to begin.</a:t>
            </a: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2800" dirty="0" smtClean="0">
                <a:solidFill>
                  <a:srgbClr val="FFFF00"/>
                </a:solidFill>
              </a:rPr>
              <a:t>This trial will be somewhat long.</a:t>
            </a:r>
          </a:p>
          <a:p>
            <a:pPr marL="0" marR="0" indent="0" algn="ctr">
              <a:spcBef>
                <a:spcPts val="0"/>
              </a:spcBef>
              <a:spcAft>
                <a:spcPts val="0"/>
              </a:spcAft>
              <a:buNone/>
            </a:pPr>
            <a:r>
              <a:rPr lang="en-US" sz="2800" dirty="0" smtClean="0">
                <a:solidFill>
                  <a:srgbClr val="FFFF00"/>
                </a:solidFill>
              </a:rPr>
              <a:t>Do your best to keep tapping as fast as you can until the screen says STOP.</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8767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2800" dirty="0" smtClean="0">
                <a:solidFill>
                  <a:srgbClr val="FFFF00"/>
                </a:solidFill>
              </a:rPr>
              <a:t>For this trail, use your NON-DOMINANT hand.</a:t>
            </a:r>
          </a:p>
          <a:p>
            <a:pPr marL="0" marR="0" indent="0" algn="ctr">
              <a:spcBef>
                <a:spcPts val="0"/>
              </a:spcBef>
              <a:spcAft>
                <a:spcPts val="0"/>
              </a:spcAft>
              <a:buNone/>
            </a:pPr>
            <a:r>
              <a:rPr lang="en-US" sz="2800" dirty="0">
                <a:solidFill>
                  <a:srgbClr val="FFFF00"/>
                </a:solidFill>
              </a:rPr>
              <a:t>When you’re ready, press the RIGHT key and then you will tap the device to begin.</a:t>
            </a: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2800" dirty="0" smtClean="0">
                <a:solidFill>
                  <a:srgbClr val="FFFF00"/>
                </a:solidFill>
              </a:rPr>
              <a:t>This trial will be somewhat long.</a:t>
            </a:r>
          </a:p>
          <a:p>
            <a:pPr marL="0" marR="0" indent="0" algn="ctr">
              <a:spcBef>
                <a:spcPts val="0"/>
              </a:spcBef>
              <a:spcAft>
                <a:spcPts val="0"/>
              </a:spcAft>
              <a:buNone/>
            </a:pPr>
            <a:r>
              <a:rPr lang="en-US" sz="2800" dirty="0" smtClean="0">
                <a:solidFill>
                  <a:srgbClr val="FFFF00"/>
                </a:solidFill>
              </a:rPr>
              <a:t>Do your best to keep tapping as fast as you can until the screen says STOP.</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633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2800" dirty="0" smtClean="0">
                <a:solidFill>
                  <a:srgbClr val="FFFF00"/>
                </a:solidFill>
              </a:rPr>
              <a:t>For this trail, use your NON-DOMINANT hand.</a:t>
            </a:r>
          </a:p>
          <a:p>
            <a:pPr marL="0" marR="0" indent="0" algn="ctr">
              <a:spcBef>
                <a:spcPts val="0"/>
              </a:spcBef>
              <a:spcAft>
                <a:spcPts val="0"/>
              </a:spcAft>
              <a:buNone/>
            </a:pPr>
            <a:r>
              <a:rPr lang="en-US" sz="2800" dirty="0">
                <a:solidFill>
                  <a:srgbClr val="FFFF00"/>
                </a:solidFill>
              </a:rPr>
              <a:t>When you’re ready, press the RIGHT key and then you will tap the device to begin.</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074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9600" dirty="0" smtClean="0">
                <a:solidFill>
                  <a:srgbClr val="FFFF00"/>
                </a:solidFill>
              </a:rPr>
              <a:t>STOP</a:t>
            </a:r>
          </a:p>
          <a:p>
            <a:pPr marL="0" marR="0" indent="0" algn="ctr">
              <a:spcBef>
                <a:spcPts val="0"/>
              </a:spcBef>
              <a:spcAft>
                <a:spcPts val="0"/>
              </a:spcAft>
              <a:buNone/>
            </a:pPr>
            <a:r>
              <a:rPr lang="en-US" sz="2800" dirty="0" smtClean="0">
                <a:solidFill>
                  <a:srgbClr val="FFFF00"/>
                </a:solidFill>
              </a:rPr>
              <a:t>[press RIGHT to continue]</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7541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9600" dirty="0" smtClean="0">
                <a:solidFill>
                  <a:srgbClr val="FFFF00"/>
                </a:solidFill>
              </a:rPr>
              <a:t>KEEP TAPPING</a:t>
            </a:r>
            <a:endParaRPr lang="en-US" sz="2800" dirty="0" smtClean="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184306221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sz="6000" dirty="0" smtClean="0"/>
              <a:t>Heartbeat</a:t>
            </a:r>
            <a:endParaRPr lang="en-US" sz="6000"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27773511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7" y="160592"/>
            <a:ext cx="9130194" cy="6697408"/>
          </a:xfrm>
        </p:spPr>
        <p:txBody>
          <a:bodyPr>
            <a:normAutofit lnSpcReduction="10000"/>
          </a:bodyPr>
          <a:lstStyle/>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r>
              <a:rPr lang="en-US" sz="2800" dirty="0" smtClean="0">
                <a:solidFill>
                  <a:srgbClr val="FFFF00"/>
                </a:solidFill>
              </a:rPr>
              <a:t>[This task should be done using speakers instead of head phones.  Experimenter: make the appropriate adjustments]</a:t>
            </a:r>
            <a:endParaRPr lang="en-US" sz="2700" dirty="0" smtClean="0">
              <a:solidFill>
                <a:srgbClr val="FFFF00"/>
              </a:solidFill>
            </a:endParaRPr>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8"/>
          <p:cNvSpPr txBox="1">
            <a:spLocks/>
          </p:cNvSpPr>
          <p:nvPr/>
        </p:nvSpPr>
        <p:spPr>
          <a:xfrm>
            <a:off x="13806" y="6115492"/>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6" name="Right Arrow 5"/>
          <p:cNvSpPr/>
          <p:nvPr/>
        </p:nvSpPr>
        <p:spPr>
          <a:xfrm rot="10800000">
            <a:off x="400339" y="6433474"/>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66388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7" y="160592"/>
            <a:ext cx="9130194" cy="6697408"/>
          </a:xfrm>
        </p:spPr>
        <p:txBody>
          <a:bodyPr>
            <a:normAutofit lnSpcReduction="10000"/>
          </a:bodyPr>
          <a:lstStyle/>
          <a:p>
            <a:pPr marL="0" marR="0" indent="0" algn="ctr">
              <a:spcBef>
                <a:spcPts val="0"/>
              </a:spcBef>
              <a:spcAft>
                <a:spcPts val="0"/>
              </a:spcAft>
              <a:buNone/>
            </a:pPr>
            <a:r>
              <a:rPr lang="en-US" sz="2800" dirty="0" smtClean="0"/>
              <a:t>For this test, I will have you use your index finger to tap on this device with your eyes closed.  There will be several trials with specific instructions--you may for example tap in sync with your heartbeat or with a presented tone.</a:t>
            </a:r>
            <a:endParaRPr lang="en-US" sz="2800" dirty="0"/>
          </a:p>
          <a:p>
            <a:pPr marL="0" marR="0" indent="0" algn="ctr">
              <a:spcBef>
                <a:spcPts val="0"/>
              </a:spcBef>
              <a:spcAft>
                <a:spcPts val="0"/>
              </a:spcAft>
              <a:buNone/>
            </a:pPr>
            <a:r>
              <a:rPr lang="en-US" sz="2800" dirty="0" smtClean="0"/>
              <a:t>Please place your dominant hand as shown and practice tapping the device.</a:t>
            </a:r>
          </a:p>
          <a:p>
            <a:pPr marL="0" marR="0" indent="0" algn="ctr">
              <a:spcBef>
                <a:spcPts val="0"/>
              </a:spcBef>
              <a:spcAft>
                <a:spcPts val="0"/>
              </a:spcAft>
              <a:buNone/>
            </a:pPr>
            <a:r>
              <a:rPr lang="en-US" sz="2800" dirty="0" smtClean="0">
                <a:solidFill>
                  <a:srgbClr val="FFFF00"/>
                </a:solidFill>
              </a:rPr>
              <a:t>Be sure to tap with the flat part of your finger--not your finger tip/nail--and tap on the white lines.</a:t>
            </a:r>
          </a:p>
          <a:p>
            <a:pPr marL="0" marR="0" indent="0" algn="ctr">
              <a:spcBef>
                <a:spcPts val="0"/>
              </a:spcBef>
              <a:spcAft>
                <a:spcPts val="0"/>
              </a:spcAft>
              <a:buNone/>
            </a:pPr>
            <a:r>
              <a:rPr lang="en-US" sz="2700" dirty="0" smtClean="0">
                <a:solidFill>
                  <a:srgbClr val="FFFF00"/>
                </a:solidFill>
              </a:rPr>
              <a:t>[After a brief practice, press RIGHT to move on to the first trial]</a:t>
            </a:r>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2" descr="C:\Users\rkuplicki\AppData\Local\Microsoft\Windows\Temporary Internet Files\Content.IE5\WIJT5KHQ\WP_20141219_002.jpg"/>
          <p:cNvPicPr>
            <a:picLocks noChangeAspect="1" noChangeArrowheads="1"/>
          </p:cNvPicPr>
          <p:nvPr/>
        </p:nvPicPr>
        <p:blipFill rotWithShape="1">
          <a:blip r:embed="rId3">
            <a:extLst>
              <a:ext uri="{28A0092B-C50C-407E-A947-70E740481C1C}">
                <a14:useLocalDpi xmlns:a14="http://schemas.microsoft.com/office/drawing/2010/main" val="0"/>
              </a:ext>
            </a:extLst>
          </a:blip>
          <a:srcRect l="20986" t="16405" r="11272" b="15586"/>
          <a:stretch/>
        </p:blipFill>
        <p:spPr bwMode="auto">
          <a:xfrm>
            <a:off x="282588" y="3747752"/>
            <a:ext cx="4119033" cy="232609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kuplicki\AppData\Local\Microsoft\Windows\Temporary Internet Files\Content.IE5\J0A6GB2T\WP_20141219_003.jpg"/>
          <p:cNvPicPr>
            <a:picLocks noChangeAspect="1" noChangeArrowheads="1"/>
          </p:cNvPicPr>
          <p:nvPr/>
        </p:nvPicPr>
        <p:blipFill rotWithShape="1">
          <a:blip r:embed="rId4">
            <a:extLst>
              <a:ext uri="{28A0092B-C50C-407E-A947-70E740481C1C}">
                <a14:useLocalDpi xmlns:a14="http://schemas.microsoft.com/office/drawing/2010/main" val="0"/>
              </a:ext>
            </a:extLst>
          </a:blip>
          <a:srcRect l="22114" t="18389" r="7771" b="9498"/>
          <a:stretch/>
        </p:blipFill>
        <p:spPr bwMode="auto">
          <a:xfrm>
            <a:off x="4775112" y="3747752"/>
            <a:ext cx="4020793" cy="2326092"/>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282589" y="3644721"/>
            <a:ext cx="4119032" cy="242912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9" name="Straight Connector 8"/>
          <p:cNvCxnSpPr>
            <a:stCxn id="8" idx="7"/>
            <a:endCxn id="8" idx="3"/>
          </p:cNvCxnSpPr>
          <p:nvPr/>
        </p:nvCxnSpPr>
        <p:spPr>
          <a:xfrm flipH="1">
            <a:off x="885807" y="4000458"/>
            <a:ext cx="2912596" cy="171764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775112" y="3734873"/>
            <a:ext cx="3978406" cy="2338971"/>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65335721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7" y="160592"/>
            <a:ext cx="9130194" cy="6697408"/>
          </a:xfrm>
        </p:spPr>
        <p:txBody>
          <a:bodyPr>
            <a:normAutofit/>
          </a:bodyPr>
          <a:lstStyle/>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For this test, I will have you use your index finger to press the down key with your eyes closed.  There will be several trials with specific instructions--you may for example press in sync with your heartbeat or with a presented tone.</a:t>
            </a: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smtClean="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ubtitle 8"/>
          <p:cNvSpPr txBox="1">
            <a:spLocks/>
          </p:cNvSpPr>
          <p:nvPr/>
        </p:nvSpPr>
        <p:spPr>
          <a:xfrm>
            <a:off x="13806" y="6115492"/>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433474"/>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686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37164"/>
            <a:ext cx="8229600" cy="1288999"/>
          </a:xfrm>
        </p:spPr>
        <p:txBody>
          <a:bodyPr>
            <a:normAutofit/>
          </a:bodyPr>
          <a:lstStyle/>
          <a:p>
            <a:pPr marL="0" indent="0" algn="ctr">
              <a:buNone/>
            </a:pPr>
            <a:r>
              <a:rPr lang="en-US" sz="2800" dirty="0" smtClean="0"/>
              <a:t>For this task, you will play 20 investment games in total. The goal is to earn as much money as possible.</a:t>
            </a:r>
            <a:endParaRPr lang="en-US" sz="2800"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992" t="3831" r="31033" b="52453"/>
          <a:stretch/>
        </p:blipFill>
        <p:spPr bwMode="auto">
          <a:xfrm>
            <a:off x="2277533" y="406399"/>
            <a:ext cx="4275667" cy="424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5" name="Right Arrow 1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613324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3" y="110446"/>
            <a:ext cx="8779897" cy="6015717"/>
          </a:xfrm>
        </p:spPr>
        <p:txBody>
          <a:bodyPr>
            <a:normAutofit/>
          </a:bodyPr>
          <a:lstStyle/>
          <a:p>
            <a:pPr marL="0" indent="0" algn="ctr">
              <a:buNone/>
            </a:pPr>
            <a:endParaRPr lang="en-US" sz="2800" dirty="0"/>
          </a:p>
          <a:p>
            <a:pPr marL="0" indent="0" algn="ctr">
              <a:buNone/>
            </a:pPr>
            <a:r>
              <a:rPr lang="en-US" sz="2800" dirty="0" smtClean="0"/>
              <a:t>Your task on each trial is to find the target (which is the patch with dots moving to the LEFT).</a:t>
            </a:r>
          </a:p>
          <a:p>
            <a:pPr marL="0" indent="0" algn="ctr">
              <a:buNone/>
            </a:pPr>
            <a:endParaRPr lang="en-US" sz="2800" dirty="0"/>
          </a:p>
          <a:p>
            <a:pPr marL="0" indent="0" algn="ctr">
              <a:buNone/>
            </a:pPr>
            <a:r>
              <a:rPr lang="en-US" sz="2800" dirty="0" smtClean="0">
                <a:solidFill>
                  <a:srgbClr val="FFFF00"/>
                </a:solidFill>
              </a:rPr>
              <a:t> When you decide the patch you are looking at is the target, press the UP KEY. </a:t>
            </a:r>
            <a:endParaRPr lang="en-US" sz="2800" dirty="0">
              <a:solidFill>
                <a:srgbClr val="FFFF00"/>
              </a:solidFill>
            </a:endParaRPr>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41701846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indent="0" algn="ctr">
              <a:spcBef>
                <a:spcPts val="0"/>
              </a:spcBef>
              <a:buNone/>
            </a:pPr>
            <a:r>
              <a:rPr lang="en-US" sz="2800" dirty="0" smtClean="0"/>
              <a:t> </a:t>
            </a:r>
            <a:endParaRPr lang="en-US" sz="2800" dirty="0"/>
          </a:p>
          <a:p>
            <a:pPr marL="0" indent="0" algn="ctr">
              <a:spcBef>
                <a:spcPts val="0"/>
              </a:spcBef>
              <a:buNone/>
            </a:pPr>
            <a:endParaRPr lang="en-US" sz="2800" dirty="0" smtClean="0"/>
          </a:p>
          <a:p>
            <a:pPr marL="0" indent="0" algn="ctr">
              <a:spcBef>
                <a:spcPts val="0"/>
              </a:spcBef>
              <a:buNone/>
            </a:pPr>
            <a:r>
              <a:rPr lang="en-US" sz="2800" dirty="0" smtClean="0">
                <a:solidFill>
                  <a:srgbClr val="FFFF00"/>
                </a:solidFill>
              </a:rPr>
              <a:t>This trial will begin with a spoken countdown.</a:t>
            </a:r>
            <a:r>
              <a:rPr lang="en-US" sz="2800" dirty="0">
                <a:solidFill>
                  <a:srgbClr val="FFFF00"/>
                </a:solidFill>
              </a:rPr>
              <a:t> </a:t>
            </a:r>
            <a:r>
              <a:rPr lang="en-US" sz="2800" dirty="0" smtClean="0">
                <a:solidFill>
                  <a:srgbClr val="FFFF00"/>
                </a:solidFill>
              </a:rPr>
              <a:t> </a:t>
            </a:r>
          </a:p>
          <a:p>
            <a:pPr marL="0" indent="0" algn="ctr">
              <a:spcBef>
                <a:spcPts val="0"/>
              </a:spcBef>
              <a:buNone/>
            </a:pPr>
            <a:endParaRPr lang="en-US" sz="2800" dirty="0">
              <a:solidFill>
                <a:srgbClr val="FFFF00"/>
              </a:solidFill>
            </a:endParaRPr>
          </a:p>
          <a:p>
            <a:pPr marL="0" indent="0" algn="ctr">
              <a:spcBef>
                <a:spcPts val="0"/>
              </a:spcBef>
              <a:buNone/>
            </a:pPr>
            <a:r>
              <a:rPr lang="en-US" sz="2800" dirty="0" smtClean="0">
                <a:solidFill>
                  <a:srgbClr val="FFFF00"/>
                </a:solidFill>
              </a:rPr>
              <a:t>First you will need to close your eyes and then press down to begin.  </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r>
              <a:rPr lang="en-US" sz="2800" dirty="0" smtClean="0">
                <a:solidFill>
                  <a:srgbClr val="FFFF00"/>
                </a:solidFill>
              </a:rPr>
              <a:t>You will begin pressing when the voice says ‘GO’ and stop when it says ‘STOP’</a:t>
            </a: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52535404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With your eyes closed, please press down in synchrony with your heartbeat. Try to mirror your heartbeat as closely as </a:t>
            </a:r>
            <a:r>
              <a:rPr lang="en-US" sz="2800" dirty="0"/>
              <a:t>possible. Even if you are not sure, take your best guess.</a:t>
            </a:r>
            <a:endParaRPr lang="en-US" sz="2800" dirty="0" smtClean="0"/>
          </a:p>
          <a:p>
            <a:pPr marL="0" indent="0" algn="ctr">
              <a:spcBef>
                <a:spcPts val="0"/>
              </a:spcBef>
              <a:buNone/>
            </a:pPr>
            <a:endParaRPr lang="en-US" sz="2800" dirty="0" smtClean="0"/>
          </a:p>
          <a:p>
            <a:pPr marL="0" indent="0" algn="ctr">
              <a:spcBef>
                <a:spcPts val="0"/>
              </a:spcBef>
              <a:buNone/>
            </a:pPr>
            <a:r>
              <a:rPr lang="en-US" sz="2800" dirty="0" smtClean="0"/>
              <a:t>When you understand the instructions and are ready to begin, press the right key.  You will then press down to begin. </a:t>
            </a:r>
            <a:endParaRPr lang="en-US" sz="2800" dirty="0"/>
          </a:p>
          <a:p>
            <a:pPr marL="0" indent="0" algn="ctr">
              <a:spcBef>
                <a:spcPts val="0"/>
              </a:spcBef>
              <a:buNone/>
            </a:pPr>
            <a:endParaRPr lang="en-US" sz="2800" dirty="0" smtClean="0"/>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
        <p:nvSpPr>
          <p:cNvPr id="7" name="Subtitle 8"/>
          <p:cNvSpPr txBox="1">
            <a:spLocks/>
          </p:cNvSpPr>
          <p:nvPr/>
        </p:nvSpPr>
        <p:spPr>
          <a:xfrm>
            <a:off x="13806" y="6115492"/>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8" name="Right Arrow 7"/>
          <p:cNvSpPr/>
          <p:nvPr/>
        </p:nvSpPr>
        <p:spPr>
          <a:xfrm rot="10800000">
            <a:off x="400339" y="6433474"/>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07774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6600" dirty="0" smtClean="0">
                <a:solidFill>
                  <a:srgbClr val="FFFF00"/>
                </a:solidFill>
              </a:rPr>
              <a:t>Press down to begin</a:t>
            </a:r>
            <a:endParaRPr lang="en-US" sz="6600" dirty="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260460886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6600" dirty="0" smtClean="0">
                <a:solidFill>
                  <a:srgbClr val="FFFF00"/>
                </a:solidFill>
              </a:rPr>
              <a:t>Please keep your </a:t>
            </a:r>
          </a:p>
          <a:p>
            <a:pPr marL="0" marR="0" indent="0" algn="ctr">
              <a:spcBef>
                <a:spcPts val="0"/>
              </a:spcBef>
              <a:spcAft>
                <a:spcPts val="0"/>
              </a:spcAft>
              <a:buNone/>
            </a:pPr>
            <a:r>
              <a:rPr lang="en-US" sz="6600" dirty="0" smtClean="0">
                <a:solidFill>
                  <a:srgbClr val="FFFF00"/>
                </a:solidFill>
              </a:rPr>
              <a:t>eyes closed</a:t>
            </a: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11527846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indent="0" algn="ctr">
              <a:spcBef>
                <a:spcPts val="0"/>
              </a:spcBef>
              <a:buNone/>
            </a:pPr>
            <a:r>
              <a:rPr lang="en-US" sz="2800" dirty="0" smtClean="0"/>
              <a:t> </a:t>
            </a:r>
            <a:endParaRPr lang="en-US" sz="2800" dirty="0"/>
          </a:p>
          <a:p>
            <a:pPr marL="0" indent="0" algn="ctr">
              <a:spcBef>
                <a:spcPts val="0"/>
              </a:spcBef>
              <a:buNone/>
            </a:pPr>
            <a:endParaRPr lang="en-US" sz="2800" dirty="0" smtClean="0"/>
          </a:p>
          <a:p>
            <a:pPr marL="0" indent="0" algn="ctr">
              <a:spcBef>
                <a:spcPts val="0"/>
              </a:spcBef>
              <a:buNone/>
            </a:pPr>
            <a:r>
              <a:rPr lang="en-US" sz="2800" dirty="0" smtClean="0">
                <a:solidFill>
                  <a:srgbClr val="FFFF00"/>
                </a:solidFill>
              </a:rPr>
              <a:t>This trial will begin with a spoken countdown.</a:t>
            </a:r>
            <a:r>
              <a:rPr lang="en-US" sz="2800" dirty="0">
                <a:solidFill>
                  <a:srgbClr val="FFFF00"/>
                </a:solidFill>
              </a:rPr>
              <a:t> </a:t>
            </a:r>
            <a:r>
              <a:rPr lang="en-US" sz="2800" dirty="0" smtClean="0">
                <a:solidFill>
                  <a:srgbClr val="FFFF00"/>
                </a:solidFill>
              </a:rPr>
              <a:t> </a:t>
            </a:r>
          </a:p>
          <a:p>
            <a:pPr marL="0" indent="0" algn="ctr">
              <a:spcBef>
                <a:spcPts val="0"/>
              </a:spcBef>
              <a:buNone/>
            </a:pPr>
            <a:endParaRPr lang="en-US" sz="2800" dirty="0">
              <a:solidFill>
                <a:srgbClr val="FFFF00"/>
              </a:solidFill>
            </a:endParaRPr>
          </a:p>
          <a:p>
            <a:pPr marL="0" indent="0" algn="ctr">
              <a:spcBef>
                <a:spcPts val="0"/>
              </a:spcBef>
              <a:buNone/>
            </a:pPr>
            <a:r>
              <a:rPr lang="en-US" sz="2800" dirty="0" smtClean="0">
                <a:solidFill>
                  <a:srgbClr val="FFFF00"/>
                </a:solidFill>
              </a:rPr>
              <a:t>First you will need to close your eyes and then press down to begin.  </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r>
              <a:rPr lang="en-US" sz="2800" dirty="0" smtClean="0">
                <a:solidFill>
                  <a:srgbClr val="FFFF00"/>
                </a:solidFill>
              </a:rPr>
              <a:t>You will begin pressing when the voice says ‘GO’ and stop when it says ‘STOP’</a:t>
            </a: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39039855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indent="0" algn="ctr">
              <a:spcBef>
                <a:spcPts val="0"/>
              </a:spcBef>
              <a:buNone/>
            </a:pPr>
            <a:r>
              <a:rPr lang="en-US" sz="2800" dirty="0" smtClean="0"/>
              <a:t> </a:t>
            </a:r>
            <a:endParaRPr lang="en-US" sz="2800" dirty="0"/>
          </a:p>
          <a:p>
            <a:pPr marL="0" indent="0" algn="ctr">
              <a:spcBef>
                <a:spcPts val="0"/>
              </a:spcBef>
              <a:buNone/>
            </a:pPr>
            <a:endParaRPr lang="en-US" sz="2800" dirty="0" smtClean="0"/>
          </a:p>
          <a:p>
            <a:pPr marL="0" indent="0" algn="ctr">
              <a:spcBef>
                <a:spcPts val="0"/>
              </a:spcBef>
              <a:buNone/>
            </a:pPr>
            <a:r>
              <a:rPr lang="en-US" sz="2800" dirty="0" smtClean="0">
                <a:solidFill>
                  <a:srgbClr val="FFFF00"/>
                </a:solidFill>
              </a:rPr>
              <a:t>This trial will begin with a spoken countdown.</a:t>
            </a:r>
            <a:r>
              <a:rPr lang="en-US" sz="2800" dirty="0">
                <a:solidFill>
                  <a:srgbClr val="FFFF00"/>
                </a:solidFill>
              </a:rPr>
              <a:t> </a:t>
            </a:r>
            <a:r>
              <a:rPr lang="en-US" sz="2800" dirty="0" smtClean="0">
                <a:solidFill>
                  <a:srgbClr val="FFFF00"/>
                </a:solidFill>
              </a:rPr>
              <a:t> </a:t>
            </a:r>
          </a:p>
          <a:p>
            <a:pPr marL="0" indent="0" algn="ctr">
              <a:spcBef>
                <a:spcPts val="0"/>
              </a:spcBef>
              <a:buNone/>
            </a:pPr>
            <a:endParaRPr lang="en-US" sz="2800" dirty="0">
              <a:solidFill>
                <a:srgbClr val="FFFF00"/>
              </a:solidFill>
            </a:endParaRPr>
          </a:p>
          <a:p>
            <a:pPr marL="0" indent="0" algn="ctr">
              <a:spcBef>
                <a:spcPts val="0"/>
              </a:spcBef>
              <a:buNone/>
            </a:pPr>
            <a:r>
              <a:rPr lang="en-US" sz="2800" dirty="0" smtClean="0">
                <a:solidFill>
                  <a:srgbClr val="FFFF00"/>
                </a:solidFill>
              </a:rPr>
              <a:t>First you will need to close your eyes and then tap the device to begin the trial.  </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r>
              <a:rPr lang="en-US" sz="2800" dirty="0" smtClean="0">
                <a:solidFill>
                  <a:srgbClr val="FFFF00"/>
                </a:solidFill>
              </a:rPr>
              <a:t>You will begin tapping when the voice says ‘GO’ and stop when it says ‘STOP’</a:t>
            </a: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586316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2800" dirty="0" smtClean="0"/>
              <a:t>You will hear a series of tones played through the speakers. </a:t>
            </a:r>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With your eyes closed, please press down in synchrony with the tones.  </a:t>
            </a:r>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Try to mirror the tones as closely as possible by pressing every time you hear a tone.</a:t>
            </a:r>
          </a:p>
          <a:p>
            <a:pPr marL="0" indent="0" algn="ctr">
              <a:spcBef>
                <a:spcPts val="0"/>
              </a:spcBef>
              <a:buNone/>
            </a:pPr>
            <a:endParaRPr lang="en-US" sz="2800" dirty="0" smtClean="0"/>
          </a:p>
          <a:p>
            <a:pPr marL="0" indent="0" algn="ctr">
              <a:spcBef>
                <a:spcPts val="0"/>
              </a:spcBef>
              <a:buNone/>
            </a:pPr>
            <a:r>
              <a:rPr lang="en-US" sz="2800" dirty="0"/>
              <a:t>When you understand the instructions and are ready to begin, press the right key.  You will then </a:t>
            </a:r>
            <a:r>
              <a:rPr lang="en-US" sz="2800" dirty="0" smtClean="0"/>
              <a:t>press down to </a:t>
            </a:r>
            <a:r>
              <a:rPr lang="en-US" sz="2800" dirty="0"/>
              <a:t>begin. </a:t>
            </a: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
        <p:nvSpPr>
          <p:cNvPr id="7" name="Subtitle 8"/>
          <p:cNvSpPr txBox="1">
            <a:spLocks/>
          </p:cNvSpPr>
          <p:nvPr/>
        </p:nvSpPr>
        <p:spPr>
          <a:xfrm>
            <a:off x="13806" y="6115492"/>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8" name="Right Arrow 7"/>
          <p:cNvSpPr/>
          <p:nvPr/>
        </p:nvSpPr>
        <p:spPr>
          <a:xfrm rot="10800000">
            <a:off x="400339" y="6433474"/>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9424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6600" smtClean="0">
                <a:solidFill>
                  <a:srgbClr val="FFFF00"/>
                </a:solidFill>
              </a:rPr>
              <a:t>Tap the device to </a:t>
            </a:r>
            <a:r>
              <a:rPr lang="en-US" sz="6600" dirty="0" smtClean="0">
                <a:solidFill>
                  <a:srgbClr val="FFFF00"/>
                </a:solidFill>
              </a:rPr>
              <a:t>begin</a:t>
            </a:r>
            <a:endParaRPr lang="en-US" sz="6600" dirty="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259446735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6600" dirty="0" smtClean="0">
                <a:solidFill>
                  <a:srgbClr val="FFFF00"/>
                </a:solidFill>
              </a:rPr>
              <a:t>Please keep your </a:t>
            </a:r>
          </a:p>
          <a:p>
            <a:pPr marL="0" marR="0" indent="0" algn="ctr">
              <a:spcBef>
                <a:spcPts val="0"/>
              </a:spcBef>
              <a:spcAft>
                <a:spcPts val="0"/>
              </a:spcAft>
              <a:buNone/>
            </a:pPr>
            <a:r>
              <a:rPr lang="en-US" sz="6600" dirty="0" smtClean="0">
                <a:solidFill>
                  <a:srgbClr val="FFFF00"/>
                </a:solidFill>
              </a:rPr>
              <a:t>eyes closed</a:t>
            </a: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33394636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indent="0" algn="ctr">
              <a:spcBef>
                <a:spcPts val="0"/>
              </a:spcBef>
              <a:buNone/>
            </a:pPr>
            <a:r>
              <a:rPr lang="en-US" sz="2800" dirty="0" smtClean="0"/>
              <a:t> </a:t>
            </a:r>
            <a:endParaRPr lang="en-US" sz="2800" dirty="0"/>
          </a:p>
          <a:p>
            <a:pPr marL="0" indent="0" algn="ctr">
              <a:spcBef>
                <a:spcPts val="0"/>
              </a:spcBef>
              <a:buNone/>
            </a:pPr>
            <a:endParaRPr lang="en-US" sz="2800" dirty="0" smtClean="0"/>
          </a:p>
          <a:p>
            <a:pPr marL="0" indent="0" algn="ctr">
              <a:spcBef>
                <a:spcPts val="0"/>
              </a:spcBef>
              <a:buNone/>
            </a:pPr>
            <a:r>
              <a:rPr lang="en-US" sz="2800" dirty="0" smtClean="0">
                <a:solidFill>
                  <a:srgbClr val="FFFF00"/>
                </a:solidFill>
              </a:rPr>
              <a:t>This trial will begin with a spoken countdown.</a:t>
            </a:r>
            <a:r>
              <a:rPr lang="en-US" sz="2800" dirty="0">
                <a:solidFill>
                  <a:srgbClr val="FFFF00"/>
                </a:solidFill>
              </a:rPr>
              <a:t> </a:t>
            </a:r>
            <a:r>
              <a:rPr lang="en-US" sz="2800" dirty="0" smtClean="0">
                <a:solidFill>
                  <a:srgbClr val="FFFF00"/>
                </a:solidFill>
              </a:rPr>
              <a:t> </a:t>
            </a:r>
          </a:p>
          <a:p>
            <a:pPr marL="0" indent="0" algn="ctr">
              <a:spcBef>
                <a:spcPts val="0"/>
              </a:spcBef>
              <a:buNone/>
            </a:pPr>
            <a:endParaRPr lang="en-US" sz="2800" dirty="0">
              <a:solidFill>
                <a:srgbClr val="FFFF00"/>
              </a:solidFill>
            </a:endParaRPr>
          </a:p>
          <a:p>
            <a:pPr marL="0" indent="0" algn="ctr">
              <a:spcBef>
                <a:spcPts val="0"/>
              </a:spcBef>
              <a:buNone/>
            </a:pPr>
            <a:r>
              <a:rPr lang="en-US" sz="2800" dirty="0" smtClean="0">
                <a:solidFill>
                  <a:srgbClr val="FFFF00"/>
                </a:solidFill>
              </a:rPr>
              <a:t>First you will need to close your eyes and then press down to begin.  </a:t>
            </a: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r>
              <a:rPr lang="en-US" sz="2800" dirty="0" smtClean="0">
                <a:solidFill>
                  <a:srgbClr val="FFFF00"/>
                </a:solidFill>
              </a:rPr>
              <a:t>You will begin pressing when the voice says ‘GO’ and stop when it says ‘STOP’</a:t>
            </a: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618930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3" y="110446"/>
            <a:ext cx="8779897" cy="6015717"/>
          </a:xfrm>
        </p:spPr>
        <p:txBody>
          <a:bodyPr>
            <a:normAutofit/>
          </a:bodyPr>
          <a:lstStyle/>
          <a:p>
            <a:pPr marL="0" indent="0" algn="ctr">
              <a:buNone/>
            </a:pPr>
            <a:endParaRPr lang="en-US" sz="2800" dirty="0"/>
          </a:p>
          <a:p>
            <a:pPr marL="0" indent="0" algn="ctr">
              <a:buNone/>
            </a:pPr>
            <a:r>
              <a:rPr lang="en-US" sz="2800" dirty="0" smtClean="0"/>
              <a:t>Your task on each trial is to find the target (which is the patch with dots moving to the RIGHT).</a:t>
            </a:r>
          </a:p>
          <a:p>
            <a:pPr marL="0" indent="0" algn="ctr">
              <a:buNone/>
            </a:pPr>
            <a:endParaRPr lang="en-US" sz="2800" dirty="0"/>
          </a:p>
          <a:p>
            <a:pPr marL="0" indent="0" algn="ctr">
              <a:buNone/>
            </a:pPr>
            <a:r>
              <a:rPr lang="en-US" sz="2800" dirty="0" smtClean="0">
                <a:solidFill>
                  <a:srgbClr val="FFFF00"/>
                </a:solidFill>
              </a:rPr>
              <a:t> When you decide the patch you are looking at is the target, press the UP KEY. </a:t>
            </a:r>
            <a:endParaRPr lang="en-US" sz="2800" dirty="0">
              <a:solidFill>
                <a:srgbClr val="FFFF00"/>
              </a:solidFill>
            </a:endParaRPr>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09030783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2800" dirty="0" smtClean="0"/>
              <a:t>Sometimes it can be difficult to feel your heartbeat. Some </a:t>
            </a:r>
            <a:r>
              <a:rPr lang="en-US" sz="2800" dirty="0"/>
              <a:t>people may even go the whole trial without </a:t>
            </a:r>
            <a:r>
              <a:rPr lang="en-US" sz="2800" dirty="0" smtClean="0"/>
              <a:t>tapping at </a:t>
            </a:r>
            <a:r>
              <a:rPr lang="en-US" sz="2800" dirty="0"/>
              <a:t>all. </a:t>
            </a: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For this trial, only press down when you actually feel your heartbeat.  </a:t>
            </a:r>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If you do not feel your heartbeat, then you should </a:t>
            </a:r>
            <a:r>
              <a:rPr lang="en-US" sz="2800" b="1" u="sng" dirty="0" smtClean="0"/>
              <a:t>NOT</a:t>
            </a:r>
            <a:r>
              <a:rPr lang="en-US" sz="2800" dirty="0" smtClean="0"/>
              <a:t> press down.  </a:t>
            </a:r>
          </a:p>
          <a:p>
            <a:pPr marL="0" marR="0" indent="0" algn="ctr">
              <a:spcBef>
                <a:spcPts val="0"/>
              </a:spcBef>
              <a:spcAft>
                <a:spcPts val="0"/>
              </a:spcAft>
              <a:buNone/>
            </a:pPr>
            <a:endParaRPr lang="en-US" sz="2800" dirty="0" smtClean="0"/>
          </a:p>
          <a:p>
            <a:pPr marL="0" indent="0" algn="ctr">
              <a:spcBef>
                <a:spcPts val="0"/>
              </a:spcBef>
              <a:buNone/>
            </a:pPr>
            <a:r>
              <a:rPr lang="en-US" sz="2800" dirty="0"/>
              <a:t>When you understand the instructions and are ready to begin, press the right key.  You will then </a:t>
            </a:r>
            <a:r>
              <a:rPr lang="en-US" sz="2800" dirty="0" smtClean="0"/>
              <a:t>press down to </a:t>
            </a:r>
            <a:r>
              <a:rPr lang="en-US" sz="2800" dirty="0"/>
              <a:t>begin. </a:t>
            </a:r>
          </a:p>
          <a:p>
            <a:pPr marL="0" indent="0" algn="ctr">
              <a:spcBef>
                <a:spcPts val="0"/>
              </a:spcBef>
              <a:buNone/>
            </a:pP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
        <p:nvSpPr>
          <p:cNvPr id="7" name="Subtitle 8"/>
          <p:cNvSpPr txBox="1">
            <a:spLocks/>
          </p:cNvSpPr>
          <p:nvPr/>
        </p:nvSpPr>
        <p:spPr>
          <a:xfrm>
            <a:off x="13806" y="6115492"/>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8" name="Right Arrow 7"/>
          <p:cNvSpPr/>
          <p:nvPr/>
        </p:nvSpPr>
        <p:spPr>
          <a:xfrm rot="10800000">
            <a:off x="400339" y="6433474"/>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00025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6600" dirty="0" smtClean="0">
                <a:solidFill>
                  <a:srgbClr val="FFFF00"/>
                </a:solidFill>
              </a:rPr>
              <a:t>Press down to begin</a:t>
            </a:r>
            <a:endParaRPr lang="en-US" sz="6600" dirty="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184804160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6600" dirty="0" smtClean="0">
                <a:solidFill>
                  <a:srgbClr val="FFFF00"/>
                </a:solidFill>
              </a:rPr>
              <a:t>Please keep your </a:t>
            </a:r>
          </a:p>
          <a:p>
            <a:pPr marL="0" marR="0" indent="0" algn="ctr">
              <a:spcBef>
                <a:spcPts val="0"/>
              </a:spcBef>
              <a:spcAft>
                <a:spcPts val="0"/>
              </a:spcAft>
              <a:buNone/>
            </a:pPr>
            <a:r>
              <a:rPr lang="en-US" sz="6600" dirty="0" smtClean="0">
                <a:solidFill>
                  <a:srgbClr val="FFFF00"/>
                </a:solidFill>
              </a:rPr>
              <a:t>eyes closed</a:t>
            </a: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382302676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r>
              <a:rPr lang="en-US" sz="6600" dirty="0" smtClean="0">
                <a:solidFill>
                  <a:srgbClr val="FFFF00"/>
                </a:solidFill>
              </a:rPr>
              <a:t>Tap the device to begin</a:t>
            </a:r>
            <a:endParaRPr lang="en-US" sz="6600" dirty="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1667286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2800" dirty="0" smtClean="0"/>
              <a:t>Sometimes it can be difficult to feel your heartbeat. Some </a:t>
            </a:r>
            <a:r>
              <a:rPr lang="en-US" sz="2800" dirty="0"/>
              <a:t>people may even go the whole trial without </a:t>
            </a:r>
            <a:r>
              <a:rPr lang="en-US" sz="2800" dirty="0" smtClean="0"/>
              <a:t>pressing at </a:t>
            </a:r>
            <a:r>
              <a:rPr lang="en-US" sz="2800" dirty="0"/>
              <a:t>all. </a:t>
            </a: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For this trial, only press down when you actually feel your heartbeat.  </a:t>
            </a:r>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If you do not feel your heartbeat, then you should </a:t>
            </a:r>
            <a:r>
              <a:rPr lang="en-US" sz="2800" b="1" u="sng" dirty="0" smtClean="0"/>
              <a:t>NOT</a:t>
            </a:r>
            <a:r>
              <a:rPr lang="en-US" sz="2800" dirty="0" smtClean="0"/>
              <a:t> press down.  </a:t>
            </a:r>
          </a:p>
          <a:p>
            <a:pPr marL="0" marR="0" indent="0" algn="ctr">
              <a:spcBef>
                <a:spcPts val="0"/>
              </a:spcBef>
              <a:spcAft>
                <a:spcPts val="0"/>
              </a:spcAft>
              <a:buNone/>
            </a:pPr>
            <a:endParaRPr lang="en-US" sz="2800" dirty="0" smtClean="0"/>
          </a:p>
          <a:p>
            <a:pPr marL="0" indent="0" algn="ctr">
              <a:spcBef>
                <a:spcPts val="0"/>
              </a:spcBef>
              <a:buNone/>
            </a:pP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70209890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2800" dirty="0" smtClean="0"/>
              <a:t>This </a:t>
            </a:r>
            <a:r>
              <a:rPr lang="en-US" sz="2800" dirty="0"/>
              <a:t>time, however, we would like you to empty your lungs of all air, and then take as deep of a breath as possible and hold it for as long as you can tolerate.  </a:t>
            </a: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While </a:t>
            </a:r>
            <a:r>
              <a:rPr lang="en-US" sz="2800" dirty="0"/>
              <a:t>you’re holding your breath, </a:t>
            </a:r>
            <a:r>
              <a:rPr lang="en-US" sz="2800" dirty="0" smtClean="0"/>
              <a:t>press down when you feel your heartbeat.  </a:t>
            </a:r>
          </a:p>
          <a:p>
            <a:pPr marL="0" marR="0" indent="0" algn="ctr">
              <a:spcBef>
                <a:spcPts val="0"/>
              </a:spcBef>
              <a:spcAft>
                <a:spcPts val="0"/>
              </a:spcAft>
              <a:buNone/>
            </a:pPr>
            <a:endParaRPr lang="en-US" sz="2800" dirty="0"/>
          </a:p>
          <a:p>
            <a:pPr marL="0" indent="0" algn="ctr">
              <a:spcBef>
                <a:spcPts val="0"/>
              </a:spcBef>
              <a:buNone/>
            </a:pPr>
            <a:r>
              <a:rPr lang="en-US" sz="2800" dirty="0"/>
              <a:t>Please try your best and only </a:t>
            </a:r>
            <a:r>
              <a:rPr lang="en-US" sz="2800" dirty="0" smtClean="0"/>
              <a:t>press during </a:t>
            </a:r>
            <a:r>
              <a:rPr lang="en-US" sz="2800" dirty="0"/>
              <a:t>the moments when you actually feel your heartbeat.</a:t>
            </a:r>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This </a:t>
            </a:r>
            <a:r>
              <a:rPr lang="en-US" sz="2800" dirty="0"/>
              <a:t>trial will last one minute.  Continue to </a:t>
            </a:r>
            <a:r>
              <a:rPr lang="en-US" sz="2800" dirty="0" smtClean="0"/>
              <a:t>press with </a:t>
            </a:r>
            <a:r>
              <a:rPr lang="en-US" sz="2800" dirty="0"/>
              <a:t>your heartbeat even if you have to start </a:t>
            </a:r>
            <a:r>
              <a:rPr lang="en-US" sz="2800" dirty="0" smtClean="0"/>
              <a:t>breathing again.</a:t>
            </a: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
        <p:nvSpPr>
          <p:cNvPr id="7" name="Subtitle 8"/>
          <p:cNvSpPr txBox="1">
            <a:spLocks/>
          </p:cNvSpPr>
          <p:nvPr/>
        </p:nvSpPr>
        <p:spPr>
          <a:xfrm>
            <a:off x="13806" y="6115492"/>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8" name="Right Arrow 7"/>
          <p:cNvSpPr/>
          <p:nvPr/>
        </p:nvSpPr>
        <p:spPr>
          <a:xfrm rot="10800000">
            <a:off x="400339" y="6433474"/>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97587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indent="0" algn="ctr">
              <a:spcBef>
                <a:spcPts val="0"/>
              </a:spcBef>
              <a:buNone/>
            </a:pPr>
            <a:endParaRPr lang="en-US" sz="2800" dirty="0" smtClean="0">
              <a:solidFill>
                <a:srgbClr val="FFFF00"/>
              </a:solidFill>
            </a:endParaRPr>
          </a:p>
          <a:p>
            <a:pPr marL="0" indent="0" algn="ctr">
              <a:spcBef>
                <a:spcPts val="0"/>
              </a:spcBef>
              <a:buNone/>
            </a:pPr>
            <a:r>
              <a:rPr lang="en-US" sz="2800" dirty="0" smtClean="0">
                <a:solidFill>
                  <a:srgbClr val="FFFF00"/>
                </a:solidFill>
              </a:rPr>
              <a:t>You will close your eyes, empty </a:t>
            </a:r>
            <a:r>
              <a:rPr lang="en-US" sz="2800" dirty="0">
                <a:solidFill>
                  <a:srgbClr val="FFFF00"/>
                </a:solidFill>
              </a:rPr>
              <a:t>your lungs of all air</a:t>
            </a:r>
            <a:r>
              <a:rPr lang="en-US" sz="2800" dirty="0" smtClean="0">
                <a:solidFill>
                  <a:srgbClr val="FFFF00"/>
                </a:solidFill>
              </a:rPr>
              <a:t>, take </a:t>
            </a:r>
            <a:r>
              <a:rPr lang="en-US" sz="2800" dirty="0">
                <a:solidFill>
                  <a:srgbClr val="FFFF00"/>
                </a:solidFill>
              </a:rPr>
              <a:t>as deep of a breath as </a:t>
            </a:r>
            <a:r>
              <a:rPr lang="en-US" sz="2800" dirty="0" smtClean="0">
                <a:solidFill>
                  <a:srgbClr val="FFFF00"/>
                </a:solidFill>
              </a:rPr>
              <a:t>possible, and then press down as soon as you stop inhaling to begin the trial. </a:t>
            </a:r>
          </a:p>
          <a:p>
            <a:pPr marL="0" indent="0" algn="ctr">
              <a:spcBef>
                <a:spcPts val="0"/>
              </a:spcBef>
              <a:buNone/>
            </a:pPr>
            <a:endParaRPr lang="en-US" sz="2800" dirty="0" smtClean="0">
              <a:solidFill>
                <a:srgbClr val="FFFF00"/>
              </a:solidFill>
            </a:endParaRPr>
          </a:p>
          <a:p>
            <a:pPr marL="0" indent="0" algn="ctr">
              <a:spcBef>
                <a:spcPts val="0"/>
              </a:spcBef>
              <a:buNone/>
            </a:pPr>
            <a:r>
              <a:rPr lang="en-US" sz="2800" dirty="0" smtClean="0">
                <a:solidFill>
                  <a:srgbClr val="FFFF00"/>
                </a:solidFill>
              </a:rPr>
              <a:t>Please press only during </a:t>
            </a:r>
            <a:r>
              <a:rPr lang="en-US" sz="2800" dirty="0">
                <a:solidFill>
                  <a:srgbClr val="FFFF00"/>
                </a:solidFill>
              </a:rPr>
              <a:t>the moments when you actually feel your heartbeat</a:t>
            </a:r>
            <a:r>
              <a:rPr lang="en-US" sz="2800" dirty="0" smtClean="0">
                <a:solidFill>
                  <a:srgbClr val="FFFF00"/>
                </a:solidFill>
              </a:rPr>
              <a:t>.</a:t>
            </a:r>
          </a:p>
          <a:p>
            <a:pPr marL="0" indent="0" algn="ctr">
              <a:spcBef>
                <a:spcPts val="0"/>
              </a:spcBef>
              <a:buNone/>
            </a:pPr>
            <a:endParaRPr lang="en-US" sz="2800" dirty="0"/>
          </a:p>
          <a:p>
            <a:pPr marL="0" indent="0" algn="ctr">
              <a:spcBef>
                <a:spcPts val="0"/>
              </a:spcBef>
              <a:buNone/>
            </a:pPr>
            <a:r>
              <a:rPr lang="en-US" sz="2800" dirty="0" smtClean="0"/>
              <a:t>When you understand the instructions, </a:t>
            </a:r>
          </a:p>
          <a:p>
            <a:pPr marL="0" indent="0" algn="ctr">
              <a:spcBef>
                <a:spcPts val="0"/>
              </a:spcBef>
              <a:buNone/>
            </a:pPr>
            <a:r>
              <a:rPr lang="en-US" sz="2800" dirty="0" smtClean="0"/>
              <a:t>press the RIGHT key. </a:t>
            </a:r>
            <a:endParaRPr lang="en-US" sz="2800" dirty="0"/>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endParaRPr lang="en-US" sz="2800" dirty="0"/>
          </a:p>
          <a:p>
            <a:pPr marL="0" marR="0" indent="0" algn="ctr">
              <a:spcBef>
                <a:spcPts val="0"/>
              </a:spcBef>
              <a:spcAft>
                <a:spcPts val="0"/>
              </a:spcAft>
              <a:buNone/>
            </a:pPr>
            <a:endParaRPr lang="en-US" sz="2800" dirty="0">
              <a:ea typeface="Calibri"/>
              <a:cs typeface="Times New Roman"/>
            </a:endParaRPr>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
        <p:nvSpPr>
          <p:cNvPr id="8" name="Subtitle 8"/>
          <p:cNvSpPr txBox="1">
            <a:spLocks/>
          </p:cNvSpPr>
          <p:nvPr/>
        </p:nvSpPr>
        <p:spPr>
          <a:xfrm>
            <a:off x="13806" y="6115492"/>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433474"/>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80211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71488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a:solidFill>
                <a:srgbClr val="FFFF00"/>
              </a:solidFill>
            </a:endParaRPr>
          </a:p>
          <a:p>
            <a:pPr marL="0" indent="0" algn="ctr">
              <a:spcBef>
                <a:spcPts val="0"/>
              </a:spcBef>
              <a:buNone/>
            </a:pPr>
            <a:r>
              <a:rPr lang="en-US" sz="5000" dirty="0">
                <a:solidFill>
                  <a:srgbClr val="FFFF00"/>
                </a:solidFill>
              </a:rPr>
              <a:t>O</a:t>
            </a:r>
            <a:r>
              <a:rPr lang="en-US" sz="5000" dirty="0" smtClean="0">
                <a:solidFill>
                  <a:srgbClr val="FFFF00"/>
                </a:solidFill>
              </a:rPr>
              <a:t>nce </a:t>
            </a:r>
            <a:r>
              <a:rPr lang="en-US" sz="5000" dirty="0">
                <a:solidFill>
                  <a:srgbClr val="FFFF00"/>
                </a:solidFill>
              </a:rPr>
              <a:t>you </a:t>
            </a:r>
            <a:r>
              <a:rPr lang="en-US" sz="5000" dirty="0" smtClean="0">
                <a:solidFill>
                  <a:srgbClr val="FFFF00"/>
                </a:solidFill>
              </a:rPr>
              <a:t>have </a:t>
            </a:r>
            <a:r>
              <a:rPr lang="en-US" sz="5000" dirty="0">
                <a:solidFill>
                  <a:srgbClr val="FFFF00"/>
                </a:solidFill>
              </a:rPr>
              <a:t>finished </a:t>
            </a:r>
            <a:r>
              <a:rPr lang="en-US" sz="5000" dirty="0" smtClean="0">
                <a:solidFill>
                  <a:srgbClr val="FFFF00"/>
                </a:solidFill>
              </a:rPr>
              <a:t>inhaling, </a:t>
            </a:r>
          </a:p>
          <a:p>
            <a:pPr marL="0" indent="0" algn="ctr">
              <a:spcBef>
                <a:spcPts val="0"/>
              </a:spcBef>
              <a:buNone/>
            </a:pPr>
            <a:r>
              <a:rPr lang="en-US" sz="5000" dirty="0" smtClean="0">
                <a:solidFill>
                  <a:srgbClr val="FFFF00"/>
                </a:solidFill>
              </a:rPr>
              <a:t>press down to begin.</a:t>
            </a:r>
          </a:p>
          <a:p>
            <a:pPr marL="0" indent="0" algn="ctr">
              <a:spcBef>
                <a:spcPts val="0"/>
              </a:spcBef>
              <a:buNone/>
            </a:pPr>
            <a:endParaRPr lang="en-US" sz="5000" dirty="0">
              <a:solidFill>
                <a:srgbClr val="FFFF00"/>
              </a:solidFill>
            </a:endParaRPr>
          </a:p>
          <a:p>
            <a:pPr marL="0" indent="0" algn="ctr">
              <a:spcBef>
                <a:spcPts val="0"/>
              </a:spcBef>
              <a:buNone/>
            </a:pPr>
            <a:r>
              <a:rPr lang="en-US" sz="5000" dirty="0" smtClean="0">
                <a:solidFill>
                  <a:srgbClr val="FFFF00"/>
                </a:solidFill>
              </a:rPr>
              <a:t>Go ahead.</a:t>
            </a:r>
            <a:endParaRPr lang="en-US" sz="5000" dirty="0">
              <a:solidFill>
                <a:srgbClr val="FFFF00"/>
              </a:solidFill>
            </a:endParaRPr>
          </a:p>
          <a:p>
            <a:pPr marL="0" marR="0" indent="0" algn="ctr">
              <a:spcBef>
                <a:spcPts val="0"/>
              </a:spcBef>
              <a:spcAft>
                <a:spcPts val="0"/>
              </a:spcAft>
              <a:buNone/>
            </a:pPr>
            <a:endParaRPr lang="en-US" sz="6600" dirty="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399077629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sz="6000" dirty="0" smtClean="0"/>
              <a:t>Breath Hold</a:t>
            </a:r>
            <a:endParaRPr lang="en-US" sz="6000"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57604470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pic>
        <p:nvPicPr>
          <p:cNvPr id="1026" name="Picture 2" descr="C:\Users\rkuplicki\AppData\Local\Microsoft\Windows\Temporary Internet Files\Content.IE5\J0A6GB2T\WP_20150525_0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587" y="563855"/>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72439" y="4021223"/>
            <a:ext cx="8971561" cy="1446550"/>
          </a:xfrm>
          <a:prstGeom prst="rect">
            <a:avLst/>
          </a:prstGeom>
        </p:spPr>
        <p:txBody>
          <a:bodyPr wrap="square">
            <a:spAutoFit/>
          </a:bodyPr>
          <a:lstStyle/>
          <a:p>
            <a:pPr algn="ctr"/>
            <a:r>
              <a:rPr lang="en-US" sz="4400" dirty="0">
                <a:solidFill>
                  <a:srgbClr val="FFFF00"/>
                </a:solidFill>
              </a:rPr>
              <a:t>[Experimenter: attach the </a:t>
            </a:r>
            <a:r>
              <a:rPr lang="en-US" sz="4400" dirty="0" smtClean="0">
                <a:solidFill>
                  <a:srgbClr val="FFFF00"/>
                </a:solidFill>
              </a:rPr>
              <a:t>gas sample line to the manifold]</a:t>
            </a:r>
            <a:endParaRPr lang="en-US" sz="4400" dirty="0">
              <a:solidFill>
                <a:srgbClr val="FFFF00"/>
              </a:solidFill>
            </a:endParaRPr>
          </a:p>
        </p:txBody>
      </p:sp>
      <p:cxnSp>
        <p:nvCxnSpPr>
          <p:cNvPr id="12" name="Straight Arrow Connector 11"/>
          <p:cNvCxnSpPr/>
          <p:nvPr/>
        </p:nvCxnSpPr>
        <p:spPr>
          <a:xfrm>
            <a:off x="2554513" y="1523998"/>
            <a:ext cx="580571"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Curved Right Arrow 13"/>
          <p:cNvSpPr/>
          <p:nvPr/>
        </p:nvSpPr>
        <p:spPr>
          <a:xfrm>
            <a:off x="3156856" y="1407885"/>
            <a:ext cx="275772" cy="674073"/>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a:t>
            </a:r>
            <a:r>
              <a:rPr lang="en-US" sz="3000" dirty="0">
                <a:solidFill>
                  <a:srgbClr val="FF0000"/>
                </a:solidFill>
              </a:rPr>
              <a:t>z</a:t>
            </a:r>
            <a:r>
              <a:rPr lang="en-US" sz="3000" dirty="0" smtClean="0">
                <a:solidFill>
                  <a:srgbClr val="FF0000"/>
                </a:solidFill>
              </a:rPr>
              <a:t> TO MOVE ON</a:t>
            </a:r>
            <a:endParaRPr lang="en-US" sz="3000" dirty="0">
              <a:solidFill>
                <a:srgbClr val="FF0000"/>
              </a:solidFill>
            </a:endParaRPr>
          </a:p>
        </p:txBody>
      </p:sp>
    </p:spTree>
    <p:extLst>
      <p:ext uri="{BB962C8B-B14F-4D97-AF65-F5344CB8AC3E}">
        <p14:creationId xmlns:p14="http://schemas.microsoft.com/office/powerpoint/2010/main" val="32659077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3" y="-548344"/>
            <a:ext cx="8779897" cy="6015717"/>
          </a:xfrm>
        </p:spPr>
        <p:txBody>
          <a:bodyPr>
            <a:normAutofit/>
          </a:bodyPr>
          <a:lstStyle/>
          <a:p>
            <a:pPr marL="0" indent="0" algn="ctr">
              <a:buNone/>
            </a:pPr>
            <a:endParaRPr lang="en-US" sz="2400" dirty="0"/>
          </a:p>
          <a:p>
            <a:pPr marL="0" indent="0" algn="ctr">
              <a:buNone/>
            </a:pPr>
            <a:r>
              <a:rPr lang="en-US" sz="2400" dirty="0" smtClean="0"/>
              <a:t>For example, if you hit the “RIGHT” arrow, this is what the screen might look like.</a:t>
            </a:r>
          </a:p>
          <a:p>
            <a:pPr marL="0" indent="0" algn="ctr">
              <a:buNone/>
            </a:pPr>
            <a:endParaRPr lang="en-US" sz="2800" dirty="0"/>
          </a:p>
          <a:p>
            <a:pPr algn="ctr"/>
            <a:endParaRPr lang="en-US" sz="2800" dirty="0"/>
          </a:p>
        </p:txBody>
      </p:sp>
      <p:sp>
        <p:nvSpPr>
          <p:cNvPr id="8" name="Rectangle 7"/>
          <p:cNvSpPr/>
          <p:nvPr/>
        </p:nvSpPr>
        <p:spPr>
          <a:xfrm>
            <a:off x="179463" y="2357735"/>
            <a:ext cx="5479931" cy="1200329"/>
          </a:xfrm>
          <a:prstGeom prst="rect">
            <a:avLst/>
          </a:prstGeom>
        </p:spPr>
        <p:txBody>
          <a:bodyPr wrap="square">
            <a:spAutoFit/>
          </a:bodyPr>
          <a:lstStyle/>
          <a:p>
            <a:pPr algn="ctr"/>
            <a:r>
              <a:rPr lang="en-US" sz="2400" dirty="0">
                <a:solidFill>
                  <a:srgbClr val="FFFF00"/>
                </a:solidFill>
              </a:rPr>
              <a:t>Notice that this patch is a TARGET, as the dots are moving to the </a:t>
            </a:r>
            <a:r>
              <a:rPr lang="en-US" sz="2400" dirty="0" smtClean="0">
                <a:solidFill>
                  <a:srgbClr val="FFFF00"/>
                </a:solidFill>
              </a:rPr>
              <a:t>LEFT. </a:t>
            </a:r>
            <a:r>
              <a:rPr lang="en-US" sz="2400" dirty="0">
                <a:solidFill>
                  <a:srgbClr val="FFFF00"/>
                </a:solidFill>
              </a:rPr>
              <a:t>In this case, you would want to hit the </a:t>
            </a:r>
            <a:r>
              <a:rPr lang="en-US" sz="2400" dirty="0" smtClean="0">
                <a:solidFill>
                  <a:srgbClr val="FFFF00"/>
                </a:solidFill>
              </a:rPr>
              <a:t>UP KEY. </a:t>
            </a:r>
            <a:endParaRPr lang="en-US" sz="2400" dirty="0">
              <a:solidFill>
                <a:srgbClr val="FFFF00"/>
              </a:solidFill>
            </a:endParaRPr>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9819446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428" t="27919" r="38730" b="18748"/>
          <a:stretch/>
        </p:blipFill>
        <p:spPr>
          <a:xfrm>
            <a:off x="1856961" y="649008"/>
            <a:ext cx="5602515" cy="3372215"/>
          </a:xfrm>
          <a:prstGeom prst="rect">
            <a:avLst/>
          </a:prstGeom>
        </p:spPr>
      </p:pic>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172439" y="4021223"/>
            <a:ext cx="8971561" cy="1446550"/>
          </a:xfrm>
          <a:prstGeom prst="rect">
            <a:avLst/>
          </a:prstGeom>
        </p:spPr>
        <p:txBody>
          <a:bodyPr wrap="square">
            <a:spAutoFit/>
          </a:bodyPr>
          <a:lstStyle/>
          <a:p>
            <a:pPr algn="ctr"/>
            <a:r>
              <a:rPr lang="en-US" sz="4400" dirty="0">
                <a:solidFill>
                  <a:srgbClr val="FFFF00"/>
                </a:solidFill>
              </a:rPr>
              <a:t>[Experimenter: </a:t>
            </a:r>
            <a:r>
              <a:rPr lang="en-US" sz="4400" dirty="0" smtClean="0">
                <a:solidFill>
                  <a:srgbClr val="FFFF00"/>
                </a:solidFill>
              </a:rPr>
              <a:t>open both main tank valves, using the red tape as a guide]</a:t>
            </a:r>
            <a:endParaRPr lang="en-US" sz="4400" dirty="0">
              <a:solidFill>
                <a:srgbClr val="FFFF00"/>
              </a:solidFill>
            </a:endParaRPr>
          </a:p>
        </p:txBody>
      </p:sp>
      <p:sp>
        <p:nvSpPr>
          <p:cNvPr id="14" name="Curved Right Arrow 13"/>
          <p:cNvSpPr/>
          <p:nvPr/>
        </p:nvSpPr>
        <p:spPr>
          <a:xfrm rot="5712638">
            <a:off x="4187698" y="-148424"/>
            <a:ext cx="453572" cy="1840145"/>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a:t>
            </a:r>
            <a:r>
              <a:rPr lang="en-US" sz="3000" dirty="0">
                <a:solidFill>
                  <a:srgbClr val="FF0000"/>
                </a:solidFill>
              </a:rPr>
              <a:t>z</a:t>
            </a:r>
            <a:r>
              <a:rPr lang="en-US" sz="3000" dirty="0" smtClean="0">
                <a:solidFill>
                  <a:srgbClr val="FF0000"/>
                </a:solidFill>
              </a:rPr>
              <a:t> TO MOVE ON</a:t>
            </a:r>
            <a:endParaRPr lang="en-US" sz="3000" dirty="0">
              <a:solidFill>
                <a:srgbClr val="FF0000"/>
              </a:solidFill>
            </a:endParaRPr>
          </a:p>
        </p:txBody>
      </p:sp>
      <p:sp>
        <p:nvSpPr>
          <p:cNvPr id="9" name="Curved Right Arrow 8"/>
          <p:cNvSpPr/>
          <p:nvPr/>
        </p:nvSpPr>
        <p:spPr>
          <a:xfrm rot="6757816">
            <a:off x="6671560" y="180415"/>
            <a:ext cx="453572" cy="1119263"/>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265597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kuplicki\AppData\Local\Microsoft\Windows\Temporary Internet Files\Content.IE5\XAD71GZB\WP_20150525_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58" y="288082"/>
            <a:ext cx="6574258" cy="36980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172439" y="4021223"/>
            <a:ext cx="8971561" cy="2123658"/>
          </a:xfrm>
          <a:prstGeom prst="rect">
            <a:avLst/>
          </a:prstGeom>
        </p:spPr>
        <p:txBody>
          <a:bodyPr wrap="square">
            <a:spAutoFit/>
          </a:bodyPr>
          <a:lstStyle/>
          <a:p>
            <a:pPr algn="ctr"/>
            <a:r>
              <a:rPr lang="en-US" sz="4400" dirty="0">
                <a:solidFill>
                  <a:srgbClr val="FFFF00"/>
                </a:solidFill>
              </a:rPr>
              <a:t>[Experimenter: </a:t>
            </a:r>
            <a:r>
              <a:rPr lang="en-US" sz="4400" dirty="0" smtClean="0">
                <a:solidFill>
                  <a:srgbClr val="FFFF00"/>
                </a:solidFill>
              </a:rPr>
              <a:t>Turn the green knob until the “1” is upright.  The ball in the meter should just barely start to float.]</a:t>
            </a:r>
            <a:endParaRPr lang="en-US" sz="4400" dirty="0">
              <a:solidFill>
                <a:srgbClr val="FFFF00"/>
              </a:solidFill>
            </a:endParaRPr>
          </a:p>
        </p:txBody>
      </p:sp>
      <p:sp>
        <p:nvSpPr>
          <p:cNvPr id="2" name="Curved Up Arrow 1"/>
          <p:cNvSpPr/>
          <p:nvPr/>
        </p:nvSpPr>
        <p:spPr>
          <a:xfrm rot="10800000">
            <a:off x="1814286" y="1828797"/>
            <a:ext cx="1349830" cy="714692"/>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p:cNvCxnSpPr/>
          <p:nvPr/>
        </p:nvCxnSpPr>
        <p:spPr>
          <a:xfrm>
            <a:off x="1973942" y="1335313"/>
            <a:ext cx="580571"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9074" y="1075452"/>
            <a:ext cx="2032416" cy="461665"/>
          </a:xfrm>
          <a:prstGeom prst="rect">
            <a:avLst/>
          </a:prstGeom>
          <a:noFill/>
        </p:spPr>
        <p:txBody>
          <a:bodyPr wrap="none" rtlCol="0">
            <a:spAutoFit/>
          </a:bodyPr>
          <a:lstStyle/>
          <a:p>
            <a:r>
              <a:rPr lang="en-US" sz="2400" dirty="0" smtClean="0">
                <a:solidFill>
                  <a:srgbClr val="FF0000"/>
                </a:solidFill>
              </a:rPr>
              <a:t>Barely Floating</a:t>
            </a:r>
            <a:endParaRPr lang="en-US" sz="2400" dirty="0">
              <a:solidFill>
                <a:srgbClr val="FF0000"/>
              </a:solidFill>
            </a:endParaRPr>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a:t>
            </a:r>
            <a:r>
              <a:rPr lang="en-US" sz="3000" dirty="0">
                <a:solidFill>
                  <a:srgbClr val="FF0000"/>
                </a:solidFill>
              </a:rPr>
              <a:t>z</a:t>
            </a:r>
            <a:r>
              <a:rPr lang="en-US" sz="3000" dirty="0" smtClean="0">
                <a:solidFill>
                  <a:srgbClr val="FF0000"/>
                </a:solidFill>
              </a:rPr>
              <a:t> TO MOVE ON</a:t>
            </a:r>
            <a:endParaRPr lang="en-US" sz="3000" dirty="0">
              <a:solidFill>
                <a:srgbClr val="FF0000"/>
              </a:solidFill>
            </a:endParaRPr>
          </a:p>
        </p:txBody>
      </p:sp>
    </p:spTree>
    <p:extLst>
      <p:ext uri="{BB962C8B-B14F-4D97-AF65-F5344CB8AC3E}">
        <p14:creationId xmlns:p14="http://schemas.microsoft.com/office/powerpoint/2010/main" val="176443154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0" y="2192427"/>
            <a:ext cx="9144000" cy="1446550"/>
          </a:xfrm>
          <a:prstGeom prst="rect">
            <a:avLst/>
          </a:prstGeom>
        </p:spPr>
        <p:txBody>
          <a:bodyPr wrap="square">
            <a:spAutoFit/>
          </a:bodyPr>
          <a:lstStyle/>
          <a:p>
            <a:pPr algn="ctr"/>
            <a:r>
              <a:rPr lang="en-US" sz="4400" dirty="0">
                <a:solidFill>
                  <a:srgbClr val="FFFF00"/>
                </a:solidFill>
              </a:rPr>
              <a:t>[Experimenter: </a:t>
            </a:r>
            <a:r>
              <a:rPr lang="en-US" sz="4400" dirty="0" smtClean="0">
                <a:solidFill>
                  <a:srgbClr val="FFFF00"/>
                </a:solidFill>
              </a:rPr>
              <a:t>Wait for this slide to advance on its own: 20 seconds.]</a:t>
            </a:r>
            <a:endParaRPr lang="en-US" sz="4400" dirty="0">
              <a:solidFill>
                <a:srgbClr val="FFFF00"/>
              </a:solidFill>
            </a:endParaRPr>
          </a:p>
        </p:txBody>
      </p:sp>
    </p:spTree>
    <p:extLst>
      <p:ext uri="{BB962C8B-B14F-4D97-AF65-F5344CB8AC3E}">
        <p14:creationId xmlns:p14="http://schemas.microsoft.com/office/powerpoint/2010/main" val="376817967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kuplicki\AppData\Local\Microsoft\Windows\Temporary Internet Files\Content.IE5\WIJT5KHQ\WP_20150525_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58" y="288082"/>
            <a:ext cx="6574258" cy="36980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172439" y="4021223"/>
            <a:ext cx="8971561" cy="2308324"/>
          </a:xfrm>
          <a:prstGeom prst="rect">
            <a:avLst/>
          </a:prstGeom>
        </p:spPr>
        <p:txBody>
          <a:bodyPr wrap="square">
            <a:spAutoFit/>
          </a:bodyPr>
          <a:lstStyle/>
          <a:p>
            <a:pPr algn="ctr"/>
            <a:r>
              <a:rPr lang="en-US" sz="3600" dirty="0">
                <a:solidFill>
                  <a:srgbClr val="FFFF00"/>
                </a:solidFill>
              </a:rPr>
              <a:t>[Experimenter: </a:t>
            </a:r>
            <a:r>
              <a:rPr lang="en-US" sz="3600" dirty="0" smtClean="0">
                <a:solidFill>
                  <a:srgbClr val="FFFF00"/>
                </a:solidFill>
              </a:rPr>
              <a:t>Turn the green knob all the way right.  Turn the yellow knob left until the “2” is upright.  The ball in the meter should just barely start to float.]</a:t>
            </a:r>
            <a:endParaRPr lang="en-US" sz="3600" dirty="0">
              <a:solidFill>
                <a:srgbClr val="FFFF00"/>
              </a:solidFill>
            </a:endParaRPr>
          </a:p>
        </p:txBody>
      </p:sp>
      <p:sp>
        <p:nvSpPr>
          <p:cNvPr id="2" name="Curved Up Arrow 1"/>
          <p:cNvSpPr/>
          <p:nvPr/>
        </p:nvSpPr>
        <p:spPr>
          <a:xfrm rot="10800000">
            <a:off x="5326743" y="2137092"/>
            <a:ext cx="1349830" cy="714692"/>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p:cNvCxnSpPr/>
          <p:nvPr/>
        </p:nvCxnSpPr>
        <p:spPr>
          <a:xfrm flipH="1">
            <a:off x="6001658" y="1669136"/>
            <a:ext cx="667657"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69147" y="1438303"/>
            <a:ext cx="2032416" cy="461665"/>
          </a:xfrm>
          <a:prstGeom prst="rect">
            <a:avLst/>
          </a:prstGeom>
          <a:noFill/>
        </p:spPr>
        <p:txBody>
          <a:bodyPr wrap="none" rtlCol="0">
            <a:spAutoFit/>
          </a:bodyPr>
          <a:lstStyle/>
          <a:p>
            <a:r>
              <a:rPr lang="en-US" sz="2400" dirty="0" smtClean="0">
                <a:solidFill>
                  <a:srgbClr val="FF0000"/>
                </a:solidFill>
              </a:rPr>
              <a:t>Barely Floating</a:t>
            </a:r>
            <a:endParaRPr lang="en-US" sz="2400" dirty="0">
              <a:solidFill>
                <a:srgbClr val="FF0000"/>
              </a:solidFill>
            </a:endParaRPr>
          </a:p>
        </p:txBody>
      </p:sp>
      <p:sp>
        <p:nvSpPr>
          <p:cNvPr id="7" name="Curved Down Arrow 6"/>
          <p:cNvSpPr/>
          <p:nvPr/>
        </p:nvSpPr>
        <p:spPr>
          <a:xfrm>
            <a:off x="2264227" y="2137092"/>
            <a:ext cx="1262744" cy="714692"/>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a:t>
            </a:r>
            <a:r>
              <a:rPr lang="en-US" sz="3000" dirty="0">
                <a:solidFill>
                  <a:srgbClr val="FF0000"/>
                </a:solidFill>
              </a:rPr>
              <a:t>z</a:t>
            </a:r>
            <a:r>
              <a:rPr lang="en-US" sz="3000" dirty="0" smtClean="0">
                <a:solidFill>
                  <a:srgbClr val="FF0000"/>
                </a:solidFill>
              </a:rPr>
              <a:t> TO MOVE ON</a:t>
            </a:r>
            <a:endParaRPr lang="en-US" sz="3000" dirty="0">
              <a:solidFill>
                <a:srgbClr val="FF0000"/>
              </a:solidFill>
            </a:endParaRPr>
          </a:p>
        </p:txBody>
      </p:sp>
    </p:spTree>
    <p:extLst>
      <p:ext uri="{BB962C8B-B14F-4D97-AF65-F5344CB8AC3E}">
        <p14:creationId xmlns:p14="http://schemas.microsoft.com/office/powerpoint/2010/main" val="293753284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0" y="2192427"/>
            <a:ext cx="9144000" cy="1446550"/>
          </a:xfrm>
          <a:prstGeom prst="rect">
            <a:avLst/>
          </a:prstGeom>
        </p:spPr>
        <p:txBody>
          <a:bodyPr wrap="square">
            <a:spAutoFit/>
          </a:bodyPr>
          <a:lstStyle/>
          <a:p>
            <a:pPr algn="ctr"/>
            <a:r>
              <a:rPr lang="en-US" sz="4400" dirty="0">
                <a:solidFill>
                  <a:srgbClr val="FFFF00"/>
                </a:solidFill>
              </a:rPr>
              <a:t>[Experimenter: </a:t>
            </a:r>
            <a:r>
              <a:rPr lang="en-US" sz="4400" dirty="0" smtClean="0">
                <a:solidFill>
                  <a:srgbClr val="FFFF00"/>
                </a:solidFill>
              </a:rPr>
              <a:t>Wait for this slide to advance on its own: 20 seconds.]</a:t>
            </a:r>
            <a:endParaRPr lang="en-US" sz="4400" dirty="0">
              <a:solidFill>
                <a:srgbClr val="FFFF00"/>
              </a:solidFill>
            </a:endParaRPr>
          </a:p>
        </p:txBody>
      </p:sp>
    </p:spTree>
    <p:extLst>
      <p:ext uri="{BB962C8B-B14F-4D97-AF65-F5344CB8AC3E}">
        <p14:creationId xmlns:p14="http://schemas.microsoft.com/office/powerpoint/2010/main" val="42296844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53073" y="1685428"/>
            <a:ext cx="2127884" cy="3782904"/>
          </a:xfrm>
          <a:prstGeom prst="rect">
            <a:avLst/>
          </a:prstGeom>
        </p:spPr>
      </p:pic>
      <p:pic>
        <p:nvPicPr>
          <p:cNvPr id="4098" name="Picture 2" descr="C:\Users\rkuplicki\AppData\Local\Microsoft\Windows\Temporary Internet Files\Content.IE5\J0A6GB2T\WP_20150525_0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82" y="175704"/>
            <a:ext cx="3846285" cy="21635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rkuplicki\AppData\Local\Microsoft\Windows\Temporary Internet Files\Content.IE5\J0A6GB2T\WP_20150525_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015" y="2512936"/>
            <a:ext cx="3782907" cy="21278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72439" y="4587269"/>
            <a:ext cx="8971561" cy="1569660"/>
          </a:xfrm>
          <a:prstGeom prst="rect">
            <a:avLst/>
          </a:prstGeom>
        </p:spPr>
        <p:txBody>
          <a:bodyPr wrap="square">
            <a:spAutoFit/>
          </a:bodyPr>
          <a:lstStyle/>
          <a:p>
            <a:pPr algn="ctr"/>
            <a:r>
              <a:rPr lang="en-US" sz="3200" dirty="0">
                <a:solidFill>
                  <a:srgbClr val="FFFF00"/>
                </a:solidFill>
              </a:rPr>
              <a:t>[Experimenter: </a:t>
            </a:r>
            <a:r>
              <a:rPr lang="en-US" sz="3200" dirty="0" smtClean="0">
                <a:solidFill>
                  <a:srgbClr val="FFFF00"/>
                </a:solidFill>
              </a:rPr>
              <a:t>Turn the yellow knob all the way right.  Remove the gas sample line from the manifold and assemble the breathing apparatus.]</a:t>
            </a:r>
            <a:endParaRPr lang="en-US" sz="3200" dirty="0">
              <a:solidFill>
                <a:srgbClr val="FFFF00"/>
              </a:solidFill>
            </a:endParaRPr>
          </a:p>
        </p:txBody>
      </p:sp>
      <p:cxnSp>
        <p:nvCxnSpPr>
          <p:cNvPr id="12" name="Straight Arrow Connector 11"/>
          <p:cNvCxnSpPr/>
          <p:nvPr/>
        </p:nvCxnSpPr>
        <p:spPr>
          <a:xfrm flipH="1">
            <a:off x="3913191" y="3402798"/>
            <a:ext cx="1302603"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Curved Right Arrow 13"/>
          <p:cNvSpPr/>
          <p:nvPr/>
        </p:nvSpPr>
        <p:spPr>
          <a:xfrm rot="10800000">
            <a:off x="5436371" y="3134841"/>
            <a:ext cx="250372" cy="713266"/>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a:off x="2828995" y="1116410"/>
            <a:ext cx="785858" cy="401603"/>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8"/>
          <p:cNvSpPr/>
          <p:nvPr/>
        </p:nvSpPr>
        <p:spPr>
          <a:xfrm>
            <a:off x="3231713" y="2795596"/>
            <a:ext cx="789542" cy="339245"/>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a:t>
            </a:r>
            <a:r>
              <a:rPr lang="en-US" sz="3000" dirty="0">
                <a:solidFill>
                  <a:srgbClr val="FF0000"/>
                </a:solidFill>
              </a:rPr>
              <a:t>z</a:t>
            </a:r>
            <a:r>
              <a:rPr lang="en-US" sz="3000" dirty="0" smtClean="0">
                <a:solidFill>
                  <a:srgbClr val="FF0000"/>
                </a:solidFill>
              </a:rPr>
              <a:t> TO MOVE ON</a:t>
            </a:r>
            <a:endParaRPr lang="en-US" sz="3000" dirty="0">
              <a:solidFill>
                <a:srgbClr val="FF0000"/>
              </a:soli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4492" y="175703"/>
            <a:ext cx="3846284" cy="2163535"/>
          </a:xfrm>
          <a:prstGeom prst="rect">
            <a:avLst/>
          </a:prstGeom>
        </p:spPr>
      </p:pic>
    </p:spTree>
    <p:extLst>
      <p:ext uri="{BB962C8B-B14F-4D97-AF65-F5344CB8AC3E}">
        <p14:creationId xmlns:p14="http://schemas.microsoft.com/office/powerpoint/2010/main" val="422298385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6349" t="28733" r="17955" b="14515"/>
          <a:stretch/>
        </p:blipFill>
        <p:spPr>
          <a:xfrm>
            <a:off x="1822675" y="771648"/>
            <a:ext cx="5679479" cy="3255335"/>
          </a:xfrm>
          <a:prstGeom prst="rect">
            <a:avLst/>
          </a:prstGeom>
        </p:spPr>
      </p:pic>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172439" y="4021223"/>
            <a:ext cx="8971561" cy="1446550"/>
          </a:xfrm>
          <a:prstGeom prst="rect">
            <a:avLst/>
          </a:prstGeom>
        </p:spPr>
        <p:txBody>
          <a:bodyPr wrap="square">
            <a:spAutoFit/>
          </a:bodyPr>
          <a:lstStyle/>
          <a:p>
            <a:pPr algn="ctr"/>
            <a:r>
              <a:rPr lang="en-US" sz="4400" dirty="0">
                <a:solidFill>
                  <a:srgbClr val="FFFF00"/>
                </a:solidFill>
              </a:rPr>
              <a:t>[Experimenter: </a:t>
            </a:r>
            <a:r>
              <a:rPr lang="en-US" sz="4400" dirty="0" smtClean="0">
                <a:solidFill>
                  <a:srgbClr val="FFFF00"/>
                </a:solidFill>
              </a:rPr>
              <a:t>close both main tank valves, using the red tape as a guide]</a:t>
            </a:r>
            <a:endParaRPr lang="en-US" sz="4400" dirty="0">
              <a:solidFill>
                <a:srgbClr val="FFFF00"/>
              </a:solidFill>
            </a:endParaRPr>
          </a:p>
        </p:txBody>
      </p:sp>
      <p:sp>
        <p:nvSpPr>
          <p:cNvPr id="14" name="Curved Right Arrow 13"/>
          <p:cNvSpPr/>
          <p:nvPr/>
        </p:nvSpPr>
        <p:spPr>
          <a:xfrm rot="5712638" flipV="1">
            <a:off x="4015098" y="-153374"/>
            <a:ext cx="453572" cy="1410784"/>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a:t>
            </a:r>
            <a:r>
              <a:rPr lang="en-US" sz="3000" dirty="0">
                <a:solidFill>
                  <a:srgbClr val="FF0000"/>
                </a:solidFill>
              </a:rPr>
              <a:t>z</a:t>
            </a:r>
            <a:r>
              <a:rPr lang="en-US" sz="3000" dirty="0" smtClean="0">
                <a:solidFill>
                  <a:srgbClr val="FF0000"/>
                </a:solidFill>
              </a:rPr>
              <a:t> TO MOVE ON</a:t>
            </a:r>
            <a:endParaRPr lang="en-US" sz="3000" dirty="0">
              <a:solidFill>
                <a:srgbClr val="FF0000"/>
              </a:solidFill>
            </a:endParaRPr>
          </a:p>
        </p:txBody>
      </p:sp>
      <p:sp>
        <p:nvSpPr>
          <p:cNvPr id="9" name="Curved Right Arrow 8"/>
          <p:cNvSpPr/>
          <p:nvPr/>
        </p:nvSpPr>
        <p:spPr>
          <a:xfrm rot="6757816" flipV="1">
            <a:off x="6683344" y="249101"/>
            <a:ext cx="317111" cy="927508"/>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411894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7" y="160592"/>
            <a:ext cx="9130194" cy="6697408"/>
          </a:xfrm>
        </p:spPr>
        <p:txBody>
          <a:bodyPr>
            <a:normAutofit/>
          </a:bodyPr>
          <a:lstStyle/>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r>
              <a:rPr lang="en-US" sz="2800" dirty="0" smtClean="0">
                <a:solidFill>
                  <a:srgbClr val="FFFF00"/>
                </a:solidFill>
              </a:rPr>
              <a:t>[Experimenter: attach the ear clip now]</a:t>
            </a:r>
            <a:endParaRPr lang="en-US" sz="2700" dirty="0" smtClean="0">
              <a:solidFill>
                <a:srgbClr val="FFFF00"/>
              </a:solidFill>
            </a:endParaRPr>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a:t>
            </a:r>
            <a:r>
              <a:rPr lang="en-US" sz="3000" dirty="0">
                <a:solidFill>
                  <a:srgbClr val="FF0000"/>
                </a:solidFill>
              </a:rPr>
              <a:t>z</a:t>
            </a:r>
            <a:r>
              <a:rPr lang="en-US" sz="3000" dirty="0" smtClean="0">
                <a:solidFill>
                  <a:srgbClr val="FF0000"/>
                </a:solidFill>
              </a:rPr>
              <a:t> TO MOVE ON</a:t>
            </a:r>
            <a:endParaRPr lang="en-US" sz="3000" dirty="0">
              <a:solidFill>
                <a:srgbClr val="FF0000"/>
              </a:solidFill>
            </a:endParaRPr>
          </a:p>
        </p:txBody>
      </p:sp>
    </p:spTree>
    <p:extLst>
      <p:ext uri="{BB962C8B-B14F-4D97-AF65-F5344CB8AC3E}">
        <p14:creationId xmlns:p14="http://schemas.microsoft.com/office/powerpoint/2010/main" val="348925152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Now we will take some baseline breath recordings.</a:t>
            </a:r>
          </a:p>
          <a:p>
            <a:pPr marL="0" marR="0" indent="0" algn="ctr">
              <a:spcBef>
                <a:spcPts val="0"/>
              </a:spcBef>
              <a:spcAft>
                <a:spcPts val="0"/>
              </a:spcAft>
              <a:buNone/>
            </a:pPr>
            <a:r>
              <a:rPr lang="en-US" sz="2800" dirty="0" smtClean="0"/>
              <a:t>You will take a few normal breaths through this tube.  Try to make a good seal with your mouth so that air doesn’t escape around the tube.</a:t>
            </a:r>
          </a:p>
          <a:p>
            <a:pPr marL="0" marR="0" indent="0" algn="ctr">
              <a:spcBef>
                <a:spcPts val="0"/>
              </a:spcBef>
              <a:spcAft>
                <a:spcPts val="0"/>
              </a:spcAft>
              <a:buNone/>
            </a:pPr>
            <a:r>
              <a:rPr lang="en-US" sz="2800" dirty="0" smtClean="0">
                <a:solidFill>
                  <a:srgbClr val="FFFF00"/>
                </a:solidFill>
              </a:rPr>
              <a:t>Please press the RIGHT key when you are ready to begin, then take five normal breaths through the tube.</a:t>
            </a:r>
            <a:endParaRPr lang="en-US" sz="2800" dirty="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31817" y="2399666"/>
            <a:ext cx="2691739" cy="4785313"/>
          </a:xfrm>
          <a:prstGeom prst="rect">
            <a:avLst/>
          </a:prstGeom>
        </p:spPr>
      </p:pic>
      <p:sp>
        <p:nvSpPr>
          <p:cNvPr id="7" name="Oval 6"/>
          <p:cNvSpPr/>
          <p:nvPr/>
        </p:nvSpPr>
        <p:spPr>
          <a:xfrm>
            <a:off x="2413605" y="4229100"/>
            <a:ext cx="872520" cy="1009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 name="Straight Arrow Connector 8"/>
          <p:cNvCxnSpPr/>
          <p:nvPr/>
        </p:nvCxnSpPr>
        <p:spPr>
          <a:xfrm>
            <a:off x="1447800" y="4076700"/>
            <a:ext cx="965805" cy="4476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5325" y="3609975"/>
            <a:ext cx="1104790" cy="830997"/>
          </a:xfrm>
          <a:prstGeom prst="rect">
            <a:avLst/>
          </a:prstGeom>
          <a:noFill/>
        </p:spPr>
        <p:txBody>
          <a:bodyPr wrap="none" rtlCol="0">
            <a:spAutoFit/>
          </a:bodyPr>
          <a:lstStyle/>
          <a:p>
            <a:r>
              <a:rPr lang="en-US" sz="2400" dirty="0" smtClean="0">
                <a:solidFill>
                  <a:srgbClr val="FF0000"/>
                </a:solidFill>
              </a:rPr>
              <a:t>Mouth </a:t>
            </a:r>
          </a:p>
          <a:p>
            <a:r>
              <a:rPr lang="en-US" sz="2400" dirty="0" smtClean="0">
                <a:solidFill>
                  <a:srgbClr val="FF0000"/>
                </a:solidFill>
              </a:rPr>
              <a:t>Here</a:t>
            </a:r>
            <a:endParaRPr lang="en-US" sz="2400" dirty="0">
              <a:solidFill>
                <a:srgbClr val="FF0000"/>
              </a:solidFill>
            </a:endParaRPr>
          </a:p>
        </p:txBody>
      </p:sp>
    </p:spTree>
    <p:extLst>
      <p:ext uri="{BB962C8B-B14F-4D97-AF65-F5344CB8AC3E}">
        <p14:creationId xmlns:p14="http://schemas.microsoft.com/office/powerpoint/2010/main" val="96871002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6000" dirty="0" smtClean="0">
                <a:solidFill>
                  <a:srgbClr val="FFFF00"/>
                </a:solidFill>
              </a:rPr>
              <a:t>Take five normal breaths through the tube</a:t>
            </a: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solidFill>
                  <a:srgbClr val="FFFF00"/>
                </a:solidFill>
              </a:rPr>
              <a:t>[Press ENTER when done]</a:t>
            </a:r>
            <a:endParaRPr lang="en-US" sz="2800" dirty="0">
              <a:solidFill>
                <a:srgbClr val="FFFF00"/>
              </a:solidFill>
            </a:endParaRPr>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4160092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3" y="-548344"/>
            <a:ext cx="8779897" cy="6015717"/>
          </a:xfrm>
        </p:spPr>
        <p:txBody>
          <a:bodyPr>
            <a:normAutofit/>
          </a:bodyPr>
          <a:lstStyle/>
          <a:p>
            <a:pPr marL="0" indent="0" algn="ctr">
              <a:buNone/>
            </a:pPr>
            <a:endParaRPr lang="en-US" sz="2400" dirty="0"/>
          </a:p>
          <a:p>
            <a:pPr marL="0" indent="0" algn="ctr">
              <a:buNone/>
            </a:pPr>
            <a:r>
              <a:rPr lang="en-US" sz="2400" dirty="0" smtClean="0"/>
              <a:t>For example, if you hit the “RIGHT” arrow, this is what the screen might look like.</a:t>
            </a:r>
          </a:p>
          <a:p>
            <a:pPr marL="0" indent="0" algn="ctr">
              <a:buNone/>
            </a:pPr>
            <a:endParaRPr lang="en-US" sz="2800" dirty="0"/>
          </a:p>
          <a:p>
            <a:pPr algn="ctr"/>
            <a:endParaRPr lang="en-US" sz="2800" dirty="0"/>
          </a:p>
        </p:txBody>
      </p:sp>
      <p:sp>
        <p:nvSpPr>
          <p:cNvPr id="8" name="Rectangle 7"/>
          <p:cNvSpPr/>
          <p:nvPr/>
        </p:nvSpPr>
        <p:spPr>
          <a:xfrm>
            <a:off x="179463" y="2357735"/>
            <a:ext cx="5479931" cy="1200329"/>
          </a:xfrm>
          <a:prstGeom prst="rect">
            <a:avLst/>
          </a:prstGeom>
        </p:spPr>
        <p:txBody>
          <a:bodyPr wrap="square">
            <a:spAutoFit/>
          </a:bodyPr>
          <a:lstStyle/>
          <a:p>
            <a:pPr algn="ctr"/>
            <a:r>
              <a:rPr lang="en-US" sz="2400" dirty="0">
                <a:solidFill>
                  <a:srgbClr val="FFFF00"/>
                </a:solidFill>
              </a:rPr>
              <a:t>Notice that this patch is a TARGET, as the dots are moving to the </a:t>
            </a:r>
            <a:r>
              <a:rPr lang="en-US" sz="2400" dirty="0" smtClean="0">
                <a:solidFill>
                  <a:srgbClr val="FFFF00"/>
                </a:solidFill>
              </a:rPr>
              <a:t>RIGHT. </a:t>
            </a:r>
            <a:r>
              <a:rPr lang="en-US" sz="2400" dirty="0">
                <a:solidFill>
                  <a:srgbClr val="FFFF00"/>
                </a:solidFill>
              </a:rPr>
              <a:t>In this case, you would want to hit the </a:t>
            </a:r>
            <a:r>
              <a:rPr lang="en-US" sz="2400" dirty="0" smtClean="0">
                <a:solidFill>
                  <a:srgbClr val="FFFF00"/>
                </a:solidFill>
              </a:rPr>
              <a:t>UP KEY. </a:t>
            </a:r>
            <a:endParaRPr lang="en-US" sz="2400" dirty="0">
              <a:solidFill>
                <a:srgbClr val="FFFF00"/>
              </a:solidFill>
            </a:endParaRPr>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26754752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For this trial, you will hold your breath with your eyes closed while wearing the nose clip.</a:t>
            </a:r>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First, you will close your eyes.  Next, you will empty </a:t>
            </a:r>
            <a:r>
              <a:rPr lang="en-US" sz="2800" dirty="0"/>
              <a:t>your lungs of all </a:t>
            </a:r>
            <a:r>
              <a:rPr lang="en-US" sz="2800" dirty="0" smtClean="0"/>
              <a:t>air</a:t>
            </a:r>
            <a:r>
              <a:rPr lang="en-US" sz="2800" dirty="0"/>
              <a:t>, and then take as deep of a breath as possible and hold it for as long as you can </a:t>
            </a:r>
            <a:r>
              <a:rPr lang="en-US" sz="2800" dirty="0" smtClean="0"/>
              <a:t>tolerate.  </a:t>
            </a:r>
          </a:p>
          <a:p>
            <a:pPr marL="0" marR="0" indent="0" algn="ctr">
              <a:spcBef>
                <a:spcPts val="0"/>
              </a:spcBef>
              <a:spcAft>
                <a:spcPts val="0"/>
              </a:spcAft>
              <a:buNone/>
            </a:pPr>
            <a:endParaRPr lang="en-US" sz="2800" dirty="0"/>
          </a:p>
          <a:p>
            <a:pPr marL="0" marR="0" indent="0" algn="ctr">
              <a:spcBef>
                <a:spcPts val="0"/>
              </a:spcBef>
              <a:spcAft>
                <a:spcPts val="0"/>
              </a:spcAft>
              <a:buNone/>
            </a:pPr>
            <a:r>
              <a:rPr lang="en-US" sz="2800" dirty="0" smtClean="0"/>
              <a:t>It’s really important that you hold your breath </a:t>
            </a:r>
          </a:p>
          <a:p>
            <a:pPr marL="0" marR="0" indent="0" algn="ctr">
              <a:spcBef>
                <a:spcPts val="0"/>
              </a:spcBef>
              <a:spcAft>
                <a:spcPts val="0"/>
              </a:spcAft>
              <a:buNone/>
            </a:pPr>
            <a:r>
              <a:rPr lang="en-US" sz="2800" dirty="0" smtClean="0"/>
              <a:t>for as long as you can.</a:t>
            </a:r>
          </a:p>
          <a:p>
            <a:pPr marL="0" marR="0" indent="0" algn="ctr">
              <a:spcBef>
                <a:spcPts val="0"/>
              </a:spcBef>
              <a:spcAft>
                <a:spcPts val="0"/>
              </a:spcAft>
              <a:buNone/>
            </a:pPr>
            <a:endParaRPr lang="en-US" sz="2800" dirty="0" smtClean="0"/>
          </a:p>
          <a:p>
            <a:pPr marL="0" indent="0" algn="ctr">
              <a:spcBef>
                <a:spcPts val="0"/>
              </a:spcBef>
              <a:buNone/>
            </a:pPr>
            <a:r>
              <a:rPr lang="en-US" sz="2800" dirty="0" smtClean="0"/>
              <a:t>There is a maximum time limit, and if you reach this limit you will be instructed to stop and breathe.</a:t>
            </a:r>
            <a:endParaRPr lang="en-US" sz="2800" dirty="0"/>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
        <p:nvSpPr>
          <p:cNvPr id="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5" name="Right Arrow 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69484550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2900"/>
            <a:ext cx="9144000" cy="6191250"/>
          </a:xfrm>
        </p:spPr>
        <p:txBody>
          <a:bodyPr>
            <a:normAutofit/>
          </a:bodyPr>
          <a:lstStyle/>
          <a:p>
            <a:r>
              <a:rPr lang="en-US" sz="4000" dirty="0">
                <a:solidFill>
                  <a:srgbClr val="FFFF00"/>
                </a:solidFill>
              </a:rPr>
              <a:t>When you are ready, </a:t>
            </a:r>
            <a:r>
              <a:rPr lang="en-US" sz="4000" dirty="0" smtClean="0">
                <a:solidFill>
                  <a:srgbClr val="FFFF00"/>
                </a:solidFill>
              </a:rPr>
              <a:t>close your eyes, empty </a:t>
            </a:r>
            <a:r>
              <a:rPr lang="en-US" sz="4000" dirty="0">
                <a:solidFill>
                  <a:srgbClr val="FFFF00"/>
                </a:solidFill>
              </a:rPr>
              <a:t>your lungs of all air, </a:t>
            </a:r>
            <a:r>
              <a:rPr lang="en-US" sz="4000" dirty="0" smtClean="0">
                <a:solidFill>
                  <a:srgbClr val="FFFF00"/>
                </a:solidFill>
              </a:rPr>
              <a:t>take </a:t>
            </a:r>
            <a:r>
              <a:rPr lang="en-US" sz="4000" dirty="0">
                <a:solidFill>
                  <a:srgbClr val="FFFF00"/>
                </a:solidFill>
              </a:rPr>
              <a:t>as deep a breath as you </a:t>
            </a:r>
            <a:r>
              <a:rPr lang="en-US" sz="4000" dirty="0" smtClean="0">
                <a:solidFill>
                  <a:srgbClr val="FFFF00"/>
                </a:solidFill>
              </a:rPr>
              <a:t>can, </a:t>
            </a:r>
            <a:r>
              <a:rPr lang="en-US" sz="4000" dirty="0">
                <a:solidFill>
                  <a:srgbClr val="FFFF00"/>
                </a:solidFill>
              </a:rPr>
              <a:t>and press the </a:t>
            </a:r>
            <a:r>
              <a:rPr lang="en-US" sz="4000" dirty="0" smtClean="0">
                <a:solidFill>
                  <a:srgbClr val="FFFF00"/>
                </a:solidFill>
              </a:rPr>
              <a:t/>
            </a:r>
            <a:br>
              <a:rPr lang="en-US" sz="4000" dirty="0" smtClean="0">
                <a:solidFill>
                  <a:srgbClr val="FFFF00"/>
                </a:solidFill>
              </a:rPr>
            </a:br>
            <a:r>
              <a:rPr lang="en-US" sz="4000" dirty="0" smtClean="0">
                <a:solidFill>
                  <a:srgbClr val="FFFF00"/>
                </a:solidFill>
              </a:rPr>
              <a:t>RIGHT </a:t>
            </a:r>
            <a:r>
              <a:rPr lang="en-US" sz="4000" dirty="0">
                <a:solidFill>
                  <a:srgbClr val="FFFF00"/>
                </a:solidFill>
              </a:rPr>
              <a:t>key as soon as you stop inhaling.  </a:t>
            </a:r>
            <a:r>
              <a:rPr lang="en-US" sz="4000" dirty="0" smtClean="0">
                <a:solidFill>
                  <a:srgbClr val="FFFF00"/>
                </a:solidFill>
              </a:rPr>
              <a:t/>
            </a:r>
            <a:br>
              <a:rPr lang="en-US" sz="4000" dirty="0" smtClean="0">
                <a:solidFill>
                  <a:srgbClr val="FFFF00"/>
                </a:solidFill>
              </a:rPr>
            </a:br>
            <a:r>
              <a:rPr lang="en-US" sz="4000" dirty="0" smtClean="0">
                <a:solidFill>
                  <a:srgbClr val="FFFF00"/>
                </a:solidFill>
              </a:rPr>
              <a:t/>
            </a:r>
            <a:br>
              <a:rPr lang="en-US" sz="4000" dirty="0" smtClean="0">
                <a:solidFill>
                  <a:srgbClr val="FFFF00"/>
                </a:solidFill>
              </a:rPr>
            </a:br>
            <a:r>
              <a:rPr lang="en-US" sz="3600" dirty="0">
                <a:solidFill>
                  <a:srgbClr val="FFFF00"/>
                </a:solidFill>
              </a:rPr>
              <a:t>When you </a:t>
            </a:r>
            <a:r>
              <a:rPr lang="en-US" sz="3600" dirty="0" smtClean="0">
                <a:solidFill>
                  <a:srgbClr val="FFFF00"/>
                </a:solidFill>
              </a:rPr>
              <a:t>can not hold your breath any longer, or you reach the maximum limit, </a:t>
            </a:r>
            <a:br>
              <a:rPr lang="en-US" sz="3600" dirty="0" smtClean="0">
                <a:solidFill>
                  <a:srgbClr val="FFFF00"/>
                </a:solidFill>
              </a:rPr>
            </a:br>
            <a:r>
              <a:rPr lang="en-US" sz="3600" dirty="0" smtClean="0">
                <a:solidFill>
                  <a:srgbClr val="FFFF00"/>
                </a:solidFill>
              </a:rPr>
              <a:t>blow into the tube and continue </a:t>
            </a:r>
            <a:r>
              <a:rPr lang="en-US" sz="3600" smtClean="0">
                <a:solidFill>
                  <a:srgbClr val="FFFF00"/>
                </a:solidFill>
              </a:rPr>
              <a:t>to breathe </a:t>
            </a:r>
            <a:r>
              <a:rPr lang="en-US" sz="3600" dirty="0" smtClean="0">
                <a:solidFill>
                  <a:srgbClr val="FFFF00"/>
                </a:solidFill>
              </a:rPr>
              <a:t>through the tube for five breaths.</a:t>
            </a:r>
            <a:r>
              <a:rPr lang="en-US" sz="4000" dirty="0">
                <a:solidFill>
                  <a:srgbClr val="FFFF00"/>
                </a:solidFill>
              </a:rPr>
              <a:t/>
            </a:r>
            <a:br>
              <a:rPr lang="en-US" sz="4000" dirty="0">
                <a:solidFill>
                  <a:srgbClr val="FFFF00"/>
                </a:solidFill>
              </a:rPr>
            </a:br>
            <a:endParaRPr lang="en-US" sz="4000" dirty="0"/>
          </a:p>
        </p:txBody>
      </p:sp>
    </p:spTree>
    <p:extLst>
      <p:ext uri="{BB962C8B-B14F-4D97-AF65-F5344CB8AC3E}">
        <p14:creationId xmlns:p14="http://schemas.microsoft.com/office/powerpoint/2010/main" val="41812471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9600" dirty="0" smtClean="0">
                <a:solidFill>
                  <a:srgbClr val="FFFF00"/>
                </a:solidFill>
              </a:rPr>
              <a:t>KEEP YOUR EYES CLOSED</a:t>
            </a: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a:solidFill>
                  <a:srgbClr val="FFFF00"/>
                </a:solidFill>
              </a:rPr>
              <a:t>[When you exhale</a:t>
            </a:r>
            <a:r>
              <a:rPr lang="en-US" sz="2800" dirty="0" smtClean="0">
                <a:solidFill>
                  <a:srgbClr val="FFFF00"/>
                </a:solidFill>
              </a:rPr>
              <a:t>, breathe through the tube five times]</a:t>
            </a:r>
            <a:endParaRPr lang="en-US" sz="2800" dirty="0" smtClean="0">
              <a:ea typeface="Calibri"/>
              <a:cs typeface="Times New Roman"/>
            </a:endParaRPr>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339347375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2"/>
            <a:ext cx="9130193" cy="6697408"/>
          </a:xfrm>
        </p:spPr>
        <p:txBody>
          <a:bodyPr>
            <a:normAutofit/>
          </a:bodyPr>
          <a:lstStyle/>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a:p>
          <a:p>
            <a:pPr marL="0" marR="0" indent="0" algn="ctr">
              <a:spcBef>
                <a:spcPts val="0"/>
              </a:spcBef>
              <a:spcAft>
                <a:spcPts val="0"/>
              </a:spcAft>
              <a:buNone/>
            </a:pPr>
            <a:endParaRPr lang="en-US" sz="2800" dirty="0" smtClean="0"/>
          </a:p>
          <a:p>
            <a:pPr marL="0" marR="0" indent="0" algn="ctr">
              <a:spcBef>
                <a:spcPts val="0"/>
              </a:spcBef>
              <a:spcAft>
                <a:spcPts val="0"/>
              </a:spcAft>
              <a:buNone/>
            </a:pPr>
            <a:r>
              <a:rPr lang="en-US" sz="9600" dirty="0" smtClean="0">
                <a:solidFill>
                  <a:srgbClr val="FFFF00"/>
                </a:solidFill>
              </a:rPr>
              <a:t>BREAK</a:t>
            </a:r>
          </a:p>
          <a:p>
            <a:pPr marL="0" indent="0" algn="ctr">
              <a:spcBef>
                <a:spcPts val="0"/>
              </a:spcBef>
              <a:buNone/>
            </a:pPr>
            <a:r>
              <a:rPr lang="en-US" sz="2800" dirty="0" smtClean="0">
                <a:solidFill>
                  <a:srgbClr val="FFFF00"/>
                </a:solidFill>
              </a:rPr>
              <a:t>Please take a moment to catch your breath.  This slide is on a timer and will advance on its own.</a:t>
            </a:r>
            <a:endParaRPr lang="en-US" sz="2800" dirty="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smtClean="0">
              <a:solidFill>
                <a:srgbClr val="FFFF00"/>
              </a:solidFill>
            </a:endParaRPr>
          </a:p>
          <a:p>
            <a:pPr marL="0" marR="0" indent="0" algn="ctr">
              <a:spcBef>
                <a:spcPts val="0"/>
              </a:spcBef>
              <a:spcAft>
                <a:spcPts val="0"/>
              </a:spcAft>
              <a:buNone/>
            </a:pPr>
            <a:endParaRPr lang="en-US" sz="2800" dirty="0">
              <a:ea typeface="Calibri"/>
              <a:cs typeface="Times New Roman"/>
            </a:endParaRPr>
          </a:p>
          <a:p>
            <a:pPr marL="0" indent="0" algn="ctr">
              <a:spcBef>
                <a:spcPts val="0"/>
              </a:spcBef>
              <a:buNone/>
            </a:pPr>
            <a:r>
              <a:rPr lang="en-US" sz="2800" dirty="0" smtClean="0"/>
              <a:t> </a:t>
            </a:r>
            <a:endParaRPr lang="en-US" sz="2800" dirty="0"/>
          </a:p>
          <a:p>
            <a:pPr marL="0" marR="0" indent="0" algn="ctr">
              <a:spcBef>
                <a:spcPts val="0"/>
              </a:spcBef>
              <a:spcAft>
                <a:spcPts val="0"/>
              </a:spcAft>
              <a:buNone/>
            </a:pPr>
            <a:endParaRPr lang="en-US" sz="2800" dirty="0">
              <a:ea typeface="Calibri"/>
              <a:cs typeface="Times New Roman"/>
            </a:endParaRPr>
          </a:p>
        </p:txBody>
      </p:sp>
    </p:spTree>
    <p:extLst>
      <p:ext uri="{BB962C8B-B14F-4D97-AF65-F5344CB8AC3E}">
        <p14:creationId xmlns:p14="http://schemas.microsoft.com/office/powerpoint/2010/main" val="306959303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sz="6000" dirty="0" smtClean="0"/>
              <a:t>Ice Bath</a:t>
            </a:r>
            <a:endParaRPr lang="en-US" sz="6000"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418616422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7" y="0"/>
            <a:ext cx="9130194" cy="6858000"/>
          </a:xfrm>
        </p:spPr>
        <p:txBody>
          <a:bodyPr>
            <a:normAutofit/>
          </a:bodyPr>
          <a:lstStyle/>
          <a:p>
            <a:pPr marL="0" marR="0" indent="0" algn="ctr">
              <a:spcBef>
                <a:spcPts val="0"/>
              </a:spcBef>
              <a:spcAft>
                <a:spcPts val="0"/>
              </a:spcAft>
              <a:buNone/>
            </a:pPr>
            <a:r>
              <a:rPr lang="en-US" sz="2200" dirty="0" smtClean="0"/>
              <a:t>For this test, you will place your dominant hand in a pool of cold water and hold it there as long as you can</a:t>
            </a:r>
            <a:r>
              <a:rPr lang="en-US" sz="2200" dirty="0"/>
              <a:t> </a:t>
            </a:r>
            <a:r>
              <a:rPr lang="en-US" sz="2200" dirty="0" smtClean="0"/>
              <a:t>tolerate.</a:t>
            </a:r>
          </a:p>
          <a:p>
            <a:pPr marL="0" marR="0" indent="0" algn="ctr">
              <a:spcBef>
                <a:spcPts val="0"/>
              </a:spcBef>
              <a:spcAft>
                <a:spcPts val="0"/>
              </a:spcAft>
              <a:buNone/>
            </a:pPr>
            <a:endParaRPr lang="en-US" sz="2200" dirty="0"/>
          </a:p>
          <a:p>
            <a:pPr marL="0" marR="0" indent="0" algn="ctr">
              <a:spcBef>
                <a:spcPts val="0"/>
              </a:spcBef>
              <a:spcAft>
                <a:spcPts val="0"/>
              </a:spcAft>
              <a:buNone/>
            </a:pPr>
            <a:r>
              <a:rPr lang="en-US" sz="2200" dirty="0"/>
              <a:t>It’s really important that you </a:t>
            </a:r>
            <a:r>
              <a:rPr lang="en-US" sz="2200" dirty="0" smtClean="0"/>
              <a:t>keep your hand in the water </a:t>
            </a:r>
          </a:p>
          <a:p>
            <a:pPr marL="0" marR="0" indent="0" algn="ctr">
              <a:spcBef>
                <a:spcPts val="0"/>
              </a:spcBef>
              <a:spcAft>
                <a:spcPts val="0"/>
              </a:spcAft>
              <a:buNone/>
            </a:pPr>
            <a:r>
              <a:rPr lang="en-US" sz="2200" dirty="0" smtClean="0"/>
              <a:t>for as </a:t>
            </a:r>
            <a:r>
              <a:rPr lang="en-US" sz="2200" dirty="0"/>
              <a:t>long as you can.</a:t>
            </a:r>
          </a:p>
          <a:p>
            <a:pPr marL="0" marR="0" indent="0" algn="ctr">
              <a:spcBef>
                <a:spcPts val="0"/>
              </a:spcBef>
              <a:spcAft>
                <a:spcPts val="0"/>
              </a:spcAft>
              <a:buNone/>
            </a:pPr>
            <a:endParaRPr lang="en-US" sz="2200" dirty="0" smtClean="0"/>
          </a:p>
          <a:p>
            <a:pPr marL="0" marR="0" indent="0" algn="ctr">
              <a:spcBef>
                <a:spcPts val="0"/>
              </a:spcBef>
              <a:spcAft>
                <a:spcPts val="0"/>
              </a:spcAft>
              <a:buNone/>
            </a:pPr>
            <a:r>
              <a:rPr lang="en-US" sz="2200" dirty="0" smtClean="0"/>
              <a:t>While your hand is in the water, you will use the device shown to rate the intensity of the pain you are experiencing.</a:t>
            </a:r>
          </a:p>
          <a:p>
            <a:pPr marL="0" marR="0" indent="0" algn="ctr">
              <a:spcBef>
                <a:spcPts val="0"/>
              </a:spcBef>
              <a:spcAft>
                <a:spcPts val="0"/>
              </a:spcAft>
              <a:buNone/>
            </a:pPr>
            <a:r>
              <a:rPr lang="en-US" sz="2200" dirty="0" smtClean="0"/>
              <a:t>Your rating will be shown by the lights on the device and also on the screen.</a:t>
            </a:r>
            <a:endParaRPr lang="en-US" sz="2200" dirty="0" smtClean="0">
              <a:solidFill>
                <a:srgbClr val="FFFF00"/>
              </a:solidFill>
            </a:endParaRPr>
          </a:p>
          <a:p>
            <a:pPr marL="0" marR="0" indent="0" algn="ctr">
              <a:spcBef>
                <a:spcPts val="0"/>
              </a:spcBef>
              <a:spcAft>
                <a:spcPts val="0"/>
              </a:spcAft>
              <a:buNone/>
            </a:pPr>
            <a:r>
              <a:rPr lang="en-US" sz="2200" dirty="0" smtClean="0">
                <a:solidFill>
                  <a:srgbClr val="FFFF00"/>
                </a:solidFill>
              </a:rPr>
              <a:t>[press RIGHT to practice rating]</a:t>
            </a:r>
            <a:endParaRPr lang="en-US" sz="2200"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C:\Users\rkuplicki\AppData\Local\Microsoft\Windows\Temporary Internet Files\Content.IE5\VKFDN1AN\WP_20141216_002.jpg"/>
          <p:cNvPicPr>
            <a:picLocks noChangeAspect="1" noChangeArrowheads="1"/>
          </p:cNvPicPr>
          <p:nvPr/>
        </p:nvPicPr>
        <p:blipFill rotWithShape="1">
          <a:blip r:embed="rId3">
            <a:extLst>
              <a:ext uri="{28A0092B-C50C-407E-A947-70E740481C1C}">
                <a14:useLocalDpi xmlns:a14="http://schemas.microsoft.com/office/drawing/2010/main" val="0"/>
              </a:ext>
            </a:extLst>
          </a:blip>
          <a:srcRect l="15676" t="12162" r="27432"/>
          <a:stretch/>
        </p:blipFill>
        <p:spPr bwMode="auto">
          <a:xfrm>
            <a:off x="1112108" y="3656256"/>
            <a:ext cx="3578630" cy="31079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kuplicki\AppData\Local\Microsoft\Windows\Temporary Internet Files\Content.IE5\PTGX6ONF\WP_20141216_003.jpg"/>
          <p:cNvPicPr>
            <a:picLocks noChangeAspect="1" noChangeArrowheads="1"/>
          </p:cNvPicPr>
          <p:nvPr/>
        </p:nvPicPr>
        <p:blipFill rotWithShape="1">
          <a:blip r:embed="rId4">
            <a:extLst>
              <a:ext uri="{28A0092B-C50C-407E-A947-70E740481C1C}">
                <a14:useLocalDpi xmlns:a14="http://schemas.microsoft.com/office/drawing/2010/main" val="0"/>
              </a:ext>
            </a:extLst>
          </a:blip>
          <a:srcRect l="15405" t="14775" b="30090"/>
          <a:stretch/>
        </p:blipFill>
        <p:spPr bwMode="auto">
          <a:xfrm rot="10800000">
            <a:off x="5152765" y="3656257"/>
            <a:ext cx="2706131" cy="313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79940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7" y="0"/>
            <a:ext cx="9130194" cy="6858000"/>
          </a:xfrm>
        </p:spPr>
        <p:txBody>
          <a:bodyPr>
            <a:normAutofit/>
          </a:bodyPr>
          <a:lstStyle/>
          <a:p>
            <a:pPr marL="0" marR="0" indent="0" algn="ctr">
              <a:spcBef>
                <a:spcPts val="0"/>
              </a:spcBef>
              <a:spcAft>
                <a:spcPts val="0"/>
              </a:spcAft>
              <a:buNone/>
            </a:pPr>
            <a:r>
              <a:rPr lang="en-US" sz="2400" dirty="0" smtClean="0"/>
              <a:t>The trial will begin with a three second countdown.  Please place your hand in the water up to the wrist as shown when the voice says go and don’t forget to rate the pain intensity with your other hand.</a:t>
            </a:r>
          </a:p>
          <a:p>
            <a:pPr marL="0" marR="0" indent="0" algn="ctr">
              <a:spcBef>
                <a:spcPts val="0"/>
              </a:spcBef>
              <a:spcAft>
                <a:spcPts val="0"/>
              </a:spcAft>
              <a:buNone/>
            </a:pPr>
            <a:r>
              <a:rPr lang="en-US" sz="2400" dirty="0" smtClean="0">
                <a:solidFill>
                  <a:srgbClr val="FFFF00"/>
                </a:solidFill>
              </a:rPr>
              <a:t>Try to face the screen and look at your rating during the task.</a:t>
            </a:r>
            <a:endParaRPr lang="en-US" sz="2400" dirty="0">
              <a:solidFill>
                <a:srgbClr val="FFFF00"/>
              </a:solidFill>
            </a:endParaRPr>
          </a:p>
          <a:p>
            <a:pPr marL="0" indent="0" algn="ctr">
              <a:spcBef>
                <a:spcPts val="0"/>
              </a:spcBef>
              <a:buNone/>
            </a:pPr>
            <a:r>
              <a:rPr lang="en-US" sz="2400" dirty="0"/>
              <a:t>There is a maximum time limit, and if you reach this limit you will be instructed to </a:t>
            </a:r>
            <a:r>
              <a:rPr lang="en-US" sz="2400" dirty="0" smtClean="0"/>
              <a:t>stop.</a:t>
            </a:r>
          </a:p>
          <a:p>
            <a:pPr marL="0" indent="0" algn="ctr">
              <a:spcBef>
                <a:spcPts val="0"/>
              </a:spcBef>
              <a:buNone/>
            </a:pPr>
            <a:endParaRPr lang="en-US" sz="2400" dirty="0" smtClean="0"/>
          </a:p>
          <a:p>
            <a:pPr marL="0" indent="0" algn="ctr">
              <a:spcBef>
                <a:spcPts val="0"/>
              </a:spcBef>
              <a:buNone/>
            </a:pPr>
            <a:r>
              <a:rPr lang="en-US" sz="2400" dirty="0" smtClean="0">
                <a:solidFill>
                  <a:srgbClr val="FFFF00"/>
                </a:solidFill>
              </a:rPr>
              <a:t>The water will be cold. Please keep your hand in for as long as you can tolerate and do not make a fist in the water.</a:t>
            </a:r>
          </a:p>
          <a:p>
            <a:pPr marL="0" marR="0" indent="0" algn="ctr">
              <a:spcBef>
                <a:spcPts val="0"/>
              </a:spcBef>
              <a:spcAft>
                <a:spcPts val="0"/>
              </a:spcAft>
              <a:buNone/>
            </a:pPr>
            <a:r>
              <a:rPr lang="en-US" sz="2400" dirty="0" smtClean="0">
                <a:solidFill>
                  <a:srgbClr val="FFFF00"/>
                </a:solidFill>
              </a:rPr>
              <a:t>[Experimenter: attach the temperature probe and leave the room]</a:t>
            </a:r>
          </a:p>
          <a:p>
            <a:pPr marL="0" marR="0" indent="0" algn="ctr">
              <a:spcBef>
                <a:spcPts val="0"/>
              </a:spcBef>
              <a:spcAft>
                <a:spcPts val="0"/>
              </a:spcAft>
              <a:buNone/>
            </a:pPr>
            <a:r>
              <a:rPr lang="en-US" sz="2400" dirty="0" smtClean="0">
                <a:solidFill>
                  <a:srgbClr val="FFFF00"/>
                </a:solidFill>
              </a:rPr>
              <a:t>[Participant: press RIGHT to begin the countdown]</a:t>
            </a:r>
            <a:endParaRPr lang="en-US" sz="2400" dirty="0"/>
          </a:p>
          <a:p>
            <a:pPr marL="0" marR="0" indent="0" algn="ctr">
              <a:spcBef>
                <a:spcPts val="0"/>
              </a:spcBef>
              <a:spcAft>
                <a:spcPts val="0"/>
              </a:spcAft>
              <a:buNone/>
            </a:pPr>
            <a:endParaRPr lang="en-US" sz="2800" dirty="0">
              <a:ea typeface="Calibri"/>
              <a:cs typeface="Times New Roman"/>
            </a:endParaRPr>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000" dirty="0">
              <a:solidFill>
                <a:srgbClr val="FF0000"/>
              </a:solidFill>
            </a:endParaRPr>
          </a:p>
        </p:txBody>
      </p:sp>
      <p:pic>
        <p:nvPicPr>
          <p:cNvPr id="1026" name="Picture 2" descr="C:\Users\rkuplicki\AppData\Local\Microsoft\Windows\Temporary Internet Files\Content.IE5\WIJT5KHQ\WP_20141226_001.jpg"/>
          <p:cNvPicPr>
            <a:picLocks noChangeAspect="1" noChangeArrowheads="1"/>
          </p:cNvPicPr>
          <p:nvPr/>
        </p:nvPicPr>
        <p:blipFill rotWithShape="1">
          <a:blip r:embed="rId3">
            <a:extLst>
              <a:ext uri="{28A0092B-C50C-407E-A947-70E740481C1C}">
                <a14:useLocalDpi xmlns:a14="http://schemas.microsoft.com/office/drawing/2010/main" val="0"/>
              </a:ext>
            </a:extLst>
          </a:blip>
          <a:srcRect t="19439" b="15140"/>
          <a:stretch/>
        </p:blipFill>
        <p:spPr bwMode="auto">
          <a:xfrm>
            <a:off x="3402604" y="4087852"/>
            <a:ext cx="2343966" cy="272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2631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1 of 10</a:t>
            </a:r>
            <a:endParaRPr lang="en-US" sz="7200" dirty="0">
              <a:solidFill>
                <a:srgbClr val="FF0000"/>
              </a:solidFill>
            </a:endParaRPr>
          </a:p>
        </p:txBody>
      </p:sp>
    </p:spTree>
    <p:extLst>
      <p:ext uri="{BB962C8B-B14F-4D97-AF65-F5344CB8AC3E}">
        <p14:creationId xmlns:p14="http://schemas.microsoft.com/office/powerpoint/2010/main" val="12238975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2 of 10</a:t>
            </a:r>
            <a:endParaRPr lang="en-US" sz="7200" dirty="0">
              <a:solidFill>
                <a:srgbClr val="FF0000"/>
              </a:solidFill>
            </a:endParaRPr>
          </a:p>
        </p:txBody>
      </p:sp>
    </p:spTree>
    <p:extLst>
      <p:ext uri="{BB962C8B-B14F-4D97-AF65-F5344CB8AC3E}">
        <p14:creationId xmlns:p14="http://schemas.microsoft.com/office/powerpoint/2010/main" val="149989207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3 of 10</a:t>
            </a:r>
            <a:endParaRPr lang="en-US" sz="7200" dirty="0">
              <a:solidFill>
                <a:srgbClr val="FF0000"/>
              </a:solidFill>
            </a:endParaRPr>
          </a:p>
        </p:txBody>
      </p:sp>
    </p:spTree>
    <p:extLst>
      <p:ext uri="{BB962C8B-B14F-4D97-AF65-F5344CB8AC3E}">
        <p14:creationId xmlns:p14="http://schemas.microsoft.com/office/powerpoint/2010/main" val="1499892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952596"/>
            <a:ext cx="8779896" cy="5063121"/>
          </a:xfrm>
        </p:spPr>
        <p:txBody>
          <a:bodyPr>
            <a:normAutofit/>
          </a:bodyPr>
          <a:lstStyle/>
          <a:p>
            <a:pPr marL="0" indent="0" algn="ctr">
              <a:buNone/>
            </a:pPr>
            <a:endParaRPr lang="en-US" sz="2800" dirty="0"/>
          </a:p>
          <a:p>
            <a:pPr marL="0" indent="0" algn="ctr">
              <a:buNone/>
            </a:pPr>
            <a:r>
              <a:rPr lang="en-US" sz="2400" dirty="0" smtClean="0"/>
              <a:t>If you respond correctly, you will hear a crisp beep and the correct target will turn </a:t>
            </a:r>
            <a:r>
              <a:rPr lang="en-US" sz="2400" dirty="0" smtClean="0">
                <a:solidFill>
                  <a:srgbClr val="00FF00"/>
                </a:solidFill>
              </a:rPr>
              <a:t>green</a:t>
            </a:r>
            <a:r>
              <a:rPr lang="en-US" sz="2400" dirty="0" smtClean="0"/>
              <a:t>, as shown on the next screen.</a:t>
            </a:r>
            <a:endParaRPr lang="en-US" sz="2400" dirty="0" smtClean="0">
              <a:solidFill>
                <a:srgbClr val="FFFF00"/>
              </a:solidFill>
            </a:endParaRPr>
          </a:p>
          <a:p>
            <a:pPr marL="0" indent="0" algn="ctr">
              <a:buNone/>
            </a:pPr>
            <a:endParaRPr lang="en-US" sz="2800" dirty="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1854427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4 of 10</a:t>
            </a:r>
            <a:endParaRPr lang="en-US" sz="7200" dirty="0">
              <a:solidFill>
                <a:srgbClr val="FF0000"/>
              </a:solidFill>
            </a:endParaRPr>
          </a:p>
        </p:txBody>
      </p:sp>
    </p:spTree>
    <p:extLst>
      <p:ext uri="{BB962C8B-B14F-4D97-AF65-F5344CB8AC3E}">
        <p14:creationId xmlns:p14="http://schemas.microsoft.com/office/powerpoint/2010/main" val="14998920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5 of 10</a:t>
            </a:r>
            <a:endParaRPr lang="en-US" sz="7200" dirty="0">
              <a:solidFill>
                <a:srgbClr val="FF0000"/>
              </a:solidFill>
            </a:endParaRPr>
          </a:p>
        </p:txBody>
      </p:sp>
    </p:spTree>
    <p:extLst>
      <p:ext uri="{BB962C8B-B14F-4D97-AF65-F5344CB8AC3E}">
        <p14:creationId xmlns:p14="http://schemas.microsoft.com/office/powerpoint/2010/main" val="14998920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6 of 10</a:t>
            </a:r>
            <a:endParaRPr lang="en-US" sz="7200" dirty="0">
              <a:solidFill>
                <a:srgbClr val="FF0000"/>
              </a:solidFill>
            </a:endParaRPr>
          </a:p>
        </p:txBody>
      </p:sp>
    </p:spTree>
    <p:extLst>
      <p:ext uri="{BB962C8B-B14F-4D97-AF65-F5344CB8AC3E}">
        <p14:creationId xmlns:p14="http://schemas.microsoft.com/office/powerpoint/2010/main" val="14998920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7 of 10</a:t>
            </a:r>
            <a:endParaRPr lang="en-US" sz="7200" dirty="0">
              <a:solidFill>
                <a:srgbClr val="FF0000"/>
              </a:solidFill>
            </a:endParaRPr>
          </a:p>
        </p:txBody>
      </p:sp>
    </p:spTree>
    <p:extLst>
      <p:ext uri="{BB962C8B-B14F-4D97-AF65-F5344CB8AC3E}">
        <p14:creationId xmlns:p14="http://schemas.microsoft.com/office/powerpoint/2010/main" val="14998920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8 of 10</a:t>
            </a:r>
            <a:endParaRPr lang="en-US" sz="7200" dirty="0">
              <a:solidFill>
                <a:srgbClr val="FF0000"/>
              </a:solidFill>
            </a:endParaRPr>
          </a:p>
        </p:txBody>
      </p:sp>
    </p:spTree>
    <p:extLst>
      <p:ext uri="{BB962C8B-B14F-4D97-AF65-F5344CB8AC3E}">
        <p14:creationId xmlns:p14="http://schemas.microsoft.com/office/powerpoint/2010/main" val="14998920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9 of 10</a:t>
            </a:r>
            <a:endParaRPr lang="en-US" sz="7200" dirty="0">
              <a:solidFill>
                <a:srgbClr val="FF0000"/>
              </a:solidFill>
            </a:endParaRPr>
          </a:p>
        </p:txBody>
      </p:sp>
    </p:spTree>
    <p:extLst>
      <p:ext uri="{BB962C8B-B14F-4D97-AF65-F5344CB8AC3E}">
        <p14:creationId xmlns:p14="http://schemas.microsoft.com/office/powerpoint/2010/main" val="14998920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10 of 10</a:t>
            </a:r>
            <a:endParaRPr lang="en-US" sz="7200" dirty="0">
              <a:solidFill>
                <a:srgbClr val="FF0000"/>
              </a:solidFill>
            </a:endParaRPr>
          </a:p>
        </p:txBody>
      </p:sp>
    </p:spTree>
    <p:extLst>
      <p:ext uri="{BB962C8B-B14F-4D97-AF65-F5344CB8AC3E}">
        <p14:creationId xmlns:p14="http://schemas.microsoft.com/office/powerpoint/2010/main" val="149989207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1"/>
            <a:ext cx="8458200" cy="6070227"/>
          </a:xfrm>
        </p:spPr>
        <p:txBody>
          <a:bodyPr>
            <a:normAutofit/>
          </a:bodyPr>
          <a:lstStyle/>
          <a:p>
            <a:r>
              <a:rPr lang="en-US" dirty="0" smtClean="0">
                <a:solidFill>
                  <a:srgbClr val="FF0000"/>
                </a:solidFill>
              </a:rPr>
              <a:t>Remember, please try not to rest your chin on your hand.</a:t>
            </a:r>
            <a:r>
              <a:rPr lang="en-US" dirty="0" smtClean="0"/>
              <a:t/>
            </a:r>
            <a:br>
              <a:rPr lang="en-US" dirty="0" smtClean="0"/>
            </a:br>
            <a:r>
              <a:rPr lang="en-US" dirty="0" smtClean="0"/>
              <a:t/>
            </a:r>
            <a:br>
              <a:rPr lang="en-US" dirty="0" smtClean="0"/>
            </a:br>
            <a:r>
              <a:rPr lang="en-US" dirty="0" smtClean="0"/>
              <a:t/>
            </a:r>
            <a:br>
              <a:rPr lang="en-US" dirty="0" smtClean="0"/>
            </a:br>
            <a:r>
              <a:rPr lang="en-US" dirty="0"/>
              <a:t/>
            </a:r>
            <a:br>
              <a:rPr lang="en-US" dirty="0"/>
            </a:br>
            <a:r>
              <a:rPr lang="en-US" dirty="0"/>
              <a:t/>
            </a:r>
            <a:br>
              <a:rPr lang="en-US" dirty="0"/>
            </a:br>
            <a:r>
              <a:rPr lang="en-US" dirty="0" smtClean="0"/>
              <a:t>Press the RIGHT key when you are ready to begin.</a:t>
            </a:r>
            <a:endParaRPr lang="en-US" dirty="0"/>
          </a:p>
        </p:txBody>
      </p:sp>
      <p:sp>
        <p:nvSpPr>
          <p:cNvPr id="15" name="Rectangle 14"/>
          <p:cNvSpPr/>
          <p:nvPr/>
        </p:nvSpPr>
        <p:spPr>
          <a:xfrm>
            <a:off x="3503614" y="2009738"/>
            <a:ext cx="2170112" cy="22638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pic>
        <p:nvPicPr>
          <p:cNvPr id="8" name="Picture 3" descr="C:\Users\rkuplicki\AppData\Local\Microsoft\Windows\Temporary Internet Files\Content.IE5\5DKJYJWI\small-questioning-face-small-webview[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2009740"/>
            <a:ext cx="1906588" cy="21558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517107" y="2044700"/>
            <a:ext cx="343693"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50480" y="2025646"/>
            <a:ext cx="251619" cy="29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70087" y="1920882"/>
            <a:ext cx="2457450" cy="244485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4" name="Straight Connector 13"/>
          <p:cNvCxnSpPr>
            <a:stCxn id="13" idx="7"/>
            <a:endCxn id="13" idx="3"/>
          </p:cNvCxnSpPr>
          <p:nvPr/>
        </p:nvCxnSpPr>
        <p:spPr>
          <a:xfrm flipH="1">
            <a:off x="3729972" y="2278923"/>
            <a:ext cx="1737680" cy="172877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82218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1"/>
            <a:ext cx="8458200" cy="6070227"/>
          </a:xfrm>
        </p:spPr>
        <p:txBody>
          <a:bodyPr>
            <a:normAutofit fontScale="90000"/>
          </a:bodyPr>
          <a:lstStyle/>
          <a:p>
            <a:r>
              <a:rPr lang="en-US" dirty="0" smtClean="0">
                <a:solidFill>
                  <a:srgbClr val="FF0000"/>
                </a:solidFill>
              </a:rPr>
              <a:t>Remember, please try not to rest your chin on your hand and please do not chew gum during the experiment.</a:t>
            </a:r>
            <a:br>
              <a:rPr lang="en-US" dirty="0" smtClean="0">
                <a:solidFill>
                  <a:srgbClr val="FF0000"/>
                </a:solidFill>
              </a:rPr>
            </a:br>
            <a:r>
              <a:rPr lang="en-US" dirty="0" smtClean="0"/>
              <a:t/>
            </a:r>
            <a:br>
              <a:rPr lang="en-US" dirty="0" smtClean="0"/>
            </a:br>
            <a:r>
              <a:rPr lang="en-US" dirty="0" smtClean="0"/>
              <a:t/>
            </a:r>
            <a:br>
              <a:rPr lang="en-US" dirty="0" smtClean="0"/>
            </a:br>
            <a:r>
              <a:rPr lang="en-US" dirty="0" smtClean="0"/>
              <a:t/>
            </a:r>
            <a:br>
              <a:rPr lang="en-US" dirty="0" smtClean="0"/>
            </a:br>
            <a:r>
              <a:rPr lang="en-US" dirty="0"/>
              <a:t/>
            </a:r>
            <a:br>
              <a:rPr lang="en-US" dirty="0"/>
            </a:br>
            <a:r>
              <a:rPr lang="en-US" dirty="0"/>
              <a:t/>
            </a:r>
            <a:br>
              <a:rPr lang="en-US" dirty="0"/>
            </a:br>
            <a:r>
              <a:rPr lang="en-US" dirty="0" smtClean="0"/>
              <a:t>Press the RIGHT key when you are ready to begin.</a:t>
            </a:r>
            <a:endParaRPr lang="en-US" dirty="0"/>
          </a:p>
        </p:txBody>
      </p:sp>
      <p:sp>
        <p:nvSpPr>
          <p:cNvPr id="15" name="Rectangle 14"/>
          <p:cNvSpPr/>
          <p:nvPr/>
        </p:nvSpPr>
        <p:spPr>
          <a:xfrm>
            <a:off x="1916863" y="2296609"/>
            <a:ext cx="2170112" cy="22638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pic>
        <p:nvPicPr>
          <p:cNvPr id="8" name="Picture 3" descr="C:\Users\rkuplicki\AppData\Local\Microsoft\Windows\Temporary Internet Files\Content.IE5\5DKJYJWI\small-questioning-face-small-webview[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862" y="2296611"/>
            <a:ext cx="1906588" cy="21558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30356" y="2331571"/>
            <a:ext cx="343693" cy="596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63729" y="2312517"/>
            <a:ext cx="251619" cy="29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783336" y="2207753"/>
            <a:ext cx="2457450" cy="244485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4" name="Straight Connector 13"/>
          <p:cNvCxnSpPr>
            <a:stCxn id="13" idx="7"/>
            <a:endCxn id="13" idx="3"/>
          </p:cNvCxnSpPr>
          <p:nvPr/>
        </p:nvCxnSpPr>
        <p:spPr>
          <a:xfrm flipH="1">
            <a:off x="2143221" y="2565794"/>
            <a:ext cx="1737680" cy="172877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863" y="2273669"/>
            <a:ext cx="2301587" cy="2301587"/>
          </a:xfrm>
          <a:prstGeom prst="rect">
            <a:avLst/>
          </a:prstGeom>
        </p:spPr>
      </p:pic>
    </p:spTree>
    <p:extLst>
      <p:ext uri="{BB962C8B-B14F-4D97-AF65-F5344CB8AC3E}">
        <p14:creationId xmlns:p14="http://schemas.microsoft.com/office/powerpoint/2010/main" val="363790781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0339" y="2135717"/>
            <a:ext cx="8458200" cy="1470025"/>
          </a:xfrm>
        </p:spPr>
        <p:txBody>
          <a:bodyPr>
            <a:normAutofit/>
          </a:bodyPr>
          <a:lstStyle/>
          <a:p>
            <a:r>
              <a:rPr lang="en-US" dirty="0" smtClean="0"/>
              <a:t>Shapes and Faces</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60627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40" y="899886"/>
            <a:ext cx="6850743" cy="457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75783192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26232"/>
            <a:ext cx="9144000" cy="5758300"/>
          </a:xfrm>
        </p:spPr>
        <p:txBody>
          <a:bodyPr>
            <a:normAutofit/>
          </a:bodyPr>
          <a:lstStyle/>
          <a:p>
            <a:pPr marL="0" indent="0" algn="ctr">
              <a:spcBef>
                <a:spcPts val="0"/>
              </a:spcBef>
              <a:buNone/>
            </a:pPr>
            <a:r>
              <a:rPr lang="en-US" dirty="0" smtClean="0"/>
              <a:t>In this task, you will see sets of three images arranged in a triangle and your job is to decide which of the bottom two images matches the top one.  Press the left or right button to make your selection as soon as you decide.</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6" name="Picture 2" descr="T:\BehavioralTasks\StimTool\AllInstructions\Botton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998888" y="1963454"/>
            <a:ext cx="3155748" cy="5610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81423" y="2518958"/>
            <a:ext cx="1562102" cy="769441"/>
          </a:xfrm>
          <a:prstGeom prst="rect">
            <a:avLst/>
          </a:prstGeom>
          <a:noFill/>
        </p:spPr>
        <p:txBody>
          <a:bodyPr wrap="square" rtlCol="0">
            <a:spAutoFit/>
          </a:bodyPr>
          <a:lstStyle/>
          <a:p>
            <a:r>
              <a:rPr lang="en-US" sz="4400" dirty="0" smtClean="0">
                <a:solidFill>
                  <a:srgbClr val="FF0000"/>
                </a:solidFill>
              </a:rPr>
              <a:t>Right</a:t>
            </a:r>
            <a:endParaRPr lang="en-US" sz="4400" dirty="0">
              <a:solidFill>
                <a:srgbClr val="FF0000"/>
              </a:solidFill>
            </a:endParaRPr>
          </a:p>
        </p:txBody>
      </p:sp>
      <p:sp>
        <p:nvSpPr>
          <p:cNvPr id="9" name="TextBox 8"/>
          <p:cNvSpPr txBox="1"/>
          <p:nvPr/>
        </p:nvSpPr>
        <p:spPr>
          <a:xfrm>
            <a:off x="2762250" y="2581892"/>
            <a:ext cx="1247775" cy="769441"/>
          </a:xfrm>
          <a:prstGeom prst="rect">
            <a:avLst/>
          </a:prstGeom>
          <a:noFill/>
        </p:spPr>
        <p:txBody>
          <a:bodyPr wrap="square" rtlCol="0">
            <a:spAutoFit/>
          </a:bodyPr>
          <a:lstStyle/>
          <a:p>
            <a:r>
              <a:rPr lang="en-US" sz="4400" dirty="0" smtClean="0">
                <a:solidFill>
                  <a:srgbClr val="FF0000"/>
                </a:solidFill>
              </a:rPr>
              <a:t>Left</a:t>
            </a:r>
            <a:endParaRPr lang="en-US" sz="4400" dirty="0">
              <a:solidFill>
                <a:srgbClr val="FF0000"/>
              </a:solidFill>
            </a:endParaRPr>
          </a:p>
        </p:txBody>
      </p:sp>
      <p:cxnSp>
        <p:nvCxnSpPr>
          <p:cNvPr id="11" name="Straight Arrow Connector 10"/>
          <p:cNvCxnSpPr/>
          <p:nvPr/>
        </p:nvCxnSpPr>
        <p:spPr>
          <a:xfrm>
            <a:off x="3524250" y="3288399"/>
            <a:ext cx="192880"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257675" y="3288399"/>
            <a:ext cx="104775"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8231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T:\BehavioralTasks\StimTool\AllInstructions\Button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065" y="3240984"/>
            <a:ext cx="5520809" cy="310545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 y="226232"/>
            <a:ext cx="9144000" cy="5758300"/>
          </a:xfrm>
        </p:spPr>
        <p:txBody>
          <a:bodyPr>
            <a:normAutofit/>
          </a:bodyPr>
          <a:lstStyle/>
          <a:p>
            <a:pPr marL="0" indent="0" algn="ctr">
              <a:spcBef>
                <a:spcPts val="0"/>
              </a:spcBef>
              <a:buNone/>
            </a:pPr>
            <a:r>
              <a:rPr lang="en-US" dirty="0" smtClean="0"/>
              <a:t>In this task, you will see sets of three images arranged in a triangle and your job is to decide which of the bottom two images matches the top one.  Press the left or right button to make your selection as soon as you decide.</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8" name="TextBox 7"/>
          <p:cNvSpPr txBox="1"/>
          <p:nvPr/>
        </p:nvSpPr>
        <p:spPr>
          <a:xfrm>
            <a:off x="4579693" y="2518958"/>
            <a:ext cx="1562102" cy="769441"/>
          </a:xfrm>
          <a:prstGeom prst="rect">
            <a:avLst/>
          </a:prstGeom>
          <a:noFill/>
        </p:spPr>
        <p:txBody>
          <a:bodyPr wrap="square" rtlCol="0">
            <a:spAutoFit/>
          </a:bodyPr>
          <a:lstStyle/>
          <a:p>
            <a:r>
              <a:rPr lang="en-US" sz="4400" dirty="0" smtClean="0">
                <a:solidFill>
                  <a:srgbClr val="FF0000"/>
                </a:solidFill>
              </a:rPr>
              <a:t>Right</a:t>
            </a:r>
            <a:endParaRPr lang="en-US" sz="4400" dirty="0">
              <a:solidFill>
                <a:srgbClr val="FF0000"/>
              </a:solidFill>
            </a:endParaRPr>
          </a:p>
        </p:txBody>
      </p:sp>
      <p:sp>
        <p:nvSpPr>
          <p:cNvPr id="9" name="TextBox 8"/>
          <p:cNvSpPr txBox="1"/>
          <p:nvPr/>
        </p:nvSpPr>
        <p:spPr>
          <a:xfrm>
            <a:off x="3560520" y="2581892"/>
            <a:ext cx="1247775" cy="769441"/>
          </a:xfrm>
          <a:prstGeom prst="rect">
            <a:avLst/>
          </a:prstGeom>
          <a:noFill/>
        </p:spPr>
        <p:txBody>
          <a:bodyPr wrap="square" rtlCol="0">
            <a:spAutoFit/>
          </a:bodyPr>
          <a:lstStyle/>
          <a:p>
            <a:r>
              <a:rPr lang="en-US" sz="4400" dirty="0" smtClean="0">
                <a:solidFill>
                  <a:srgbClr val="FF0000"/>
                </a:solidFill>
              </a:rPr>
              <a:t>Left</a:t>
            </a:r>
            <a:endParaRPr lang="en-US" sz="4400" dirty="0">
              <a:solidFill>
                <a:srgbClr val="FF0000"/>
              </a:solidFill>
            </a:endParaRPr>
          </a:p>
        </p:txBody>
      </p:sp>
      <p:cxnSp>
        <p:nvCxnSpPr>
          <p:cNvPr id="11" name="Straight Arrow Connector 10"/>
          <p:cNvCxnSpPr/>
          <p:nvPr/>
        </p:nvCxnSpPr>
        <p:spPr>
          <a:xfrm>
            <a:off x="4322520" y="3288399"/>
            <a:ext cx="192880"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055945" y="3288399"/>
            <a:ext cx="104775"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0071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313316"/>
            <a:ext cx="9144000" cy="5758300"/>
          </a:xfrm>
        </p:spPr>
        <p:txBody>
          <a:bodyPr>
            <a:normAutofit/>
          </a:bodyPr>
          <a:lstStyle/>
          <a:p>
            <a:pPr marL="0" indent="0" algn="ctr">
              <a:buNone/>
            </a:pPr>
            <a:r>
              <a:rPr lang="en-US" dirty="0" smtClean="0"/>
              <a:t>There are two conditions: shapes and faces.  In the shapes condition, just pick the shape that matches the top one.  For example, if you saw the screen below you would press the RIGHT button</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358" y="2437786"/>
            <a:ext cx="4992918" cy="3633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1379402" y="2581892"/>
            <a:ext cx="1861911" cy="769441"/>
          </a:xfrm>
          <a:prstGeom prst="rect">
            <a:avLst/>
          </a:prstGeom>
          <a:noFill/>
        </p:spPr>
        <p:txBody>
          <a:bodyPr wrap="square" rtlCol="0">
            <a:spAutoFit/>
          </a:bodyPr>
          <a:lstStyle/>
          <a:p>
            <a:r>
              <a:rPr lang="en-US" sz="4400" dirty="0" smtClean="0">
                <a:solidFill>
                  <a:srgbClr val="FF0000"/>
                </a:solidFill>
              </a:rPr>
              <a:t>Target</a:t>
            </a:r>
            <a:endParaRPr lang="en-US" sz="4400" dirty="0">
              <a:solidFill>
                <a:srgbClr val="FF0000"/>
              </a:solidFill>
            </a:endParaRPr>
          </a:p>
        </p:txBody>
      </p:sp>
      <p:cxnSp>
        <p:nvCxnSpPr>
          <p:cNvPr id="18" name="Straight Arrow Connector 17"/>
          <p:cNvCxnSpPr>
            <a:stCxn id="13" idx="3"/>
          </p:cNvCxnSpPr>
          <p:nvPr/>
        </p:nvCxnSpPr>
        <p:spPr>
          <a:xfrm>
            <a:off x="3241313" y="2966613"/>
            <a:ext cx="1333274" cy="1975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6742" y="4007958"/>
            <a:ext cx="2554515" cy="769441"/>
          </a:xfrm>
          <a:prstGeom prst="rect">
            <a:avLst/>
          </a:prstGeom>
          <a:noFill/>
        </p:spPr>
        <p:txBody>
          <a:bodyPr wrap="square" rtlCol="0">
            <a:spAutoFit/>
          </a:bodyPr>
          <a:lstStyle/>
          <a:p>
            <a:r>
              <a:rPr lang="en-US" sz="4400" dirty="0" smtClean="0">
                <a:solidFill>
                  <a:srgbClr val="FF0000"/>
                </a:solidFill>
              </a:rPr>
              <a:t>No Match</a:t>
            </a:r>
            <a:endParaRPr lang="en-US" sz="4400" dirty="0">
              <a:solidFill>
                <a:srgbClr val="FF0000"/>
              </a:solidFill>
            </a:endParaRPr>
          </a:p>
        </p:txBody>
      </p:sp>
      <p:cxnSp>
        <p:nvCxnSpPr>
          <p:cNvPr id="20" name="Straight Arrow Connector 19"/>
          <p:cNvCxnSpPr>
            <a:stCxn id="19" idx="2"/>
          </p:cNvCxnSpPr>
          <p:nvPr/>
        </p:nvCxnSpPr>
        <p:spPr>
          <a:xfrm>
            <a:off x="1524000" y="4777399"/>
            <a:ext cx="914400" cy="3026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36060" y="3353163"/>
            <a:ext cx="2554515" cy="769441"/>
          </a:xfrm>
          <a:prstGeom prst="rect">
            <a:avLst/>
          </a:prstGeom>
          <a:noFill/>
        </p:spPr>
        <p:txBody>
          <a:bodyPr wrap="square" rtlCol="0">
            <a:spAutoFit/>
          </a:bodyPr>
          <a:lstStyle/>
          <a:p>
            <a:r>
              <a:rPr lang="en-US" sz="4400" dirty="0" smtClean="0">
                <a:solidFill>
                  <a:srgbClr val="FF0000"/>
                </a:solidFill>
              </a:rPr>
              <a:t>Match</a:t>
            </a:r>
            <a:endParaRPr lang="en-US" sz="4400" dirty="0">
              <a:solidFill>
                <a:srgbClr val="FF0000"/>
              </a:solidFill>
            </a:endParaRPr>
          </a:p>
        </p:txBody>
      </p:sp>
      <p:cxnSp>
        <p:nvCxnSpPr>
          <p:cNvPr id="23" name="Straight Arrow Connector 22"/>
          <p:cNvCxnSpPr/>
          <p:nvPr/>
        </p:nvCxnSpPr>
        <p:spPr>
          <a:xfrm flipH="1">
            <a:off x="7303276" y="4007958"/>
            <a:ext cx="405021" cy="7694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0558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927" y="2162599"/>
            <a:ext cx="5928859" cy="4043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1" y="313316"/>
            <a:ext cx="9144000" cy="5758300"/>
          </a:xfrm>
        </p:spPr>
        <p:txBody>
          <a:bodyPr>
            <a:normAutofit/>
          </a:bodyPr>
          <a:lstStyle/>
          <a:p>
            <a:pPr marL="0" indent="0" algn="ctr">
              <a:buNone/>
            </a:pPr>
            <a:r>
              <a:rPr lang="en-US" dirty="0" smtClean="0"/>
              <a:t>In the faces condition, pick the person showing the same emotion as the target.  </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13" name="TextBox 12"/>
          <p:cNvSpPr txBox="1"/>
          <p:nvPr/>
        </p:nvSpPr>
        <p:spPr>
          <a:xfrm>
            <a:off x="624674" y="2335154"/>
            <a:ext cx="1861911" cy="769441"/>
          </a:xfrm>
          <a:prstGeom prst="rect">
            <a:avLst/>
          </a:prstGeom>
          <a:noFill/>
        </p:spPr>
        <p:txBody>
          <a:bodyPr wrap="square" rtlCol="0">
            <a:spAutoFit/>
          </a:bodyPr>
          <a:lstStyle/>
          <a:p>
            <a:r>
              <a:rPr lang="en-US" sz="4400" dirty="0" smtClean="0">
                <a:solidFill>
                  <a:srgbClr val="FF0000"/>
                </a:solidFill>
              </a:rPr>
              <a:t>Target</a:t>
            </a:r>
            <a:endParaRPr lang="en-US" sz="4400" dirty="0">
              <a:solidFill>
                <a:srgbClr val="FF0000"/>
              </a:solidFill>
            </a:endParaRPr>
          </a:p>
        </p:txBody>
      </p:sp>
      <p:cxnSp>
        <p:nvCxnSpPr>
          <p:cNvPr id="18" name="Straight Arrow Connector 17"/>
          <p:cNvCxnSpPr>
            <a:stCxn id="13" idx="3"/>
          </p:cNvCxnSpPr>
          <p:nvPr/>
        </p:nvCxnSpPr>
        <p:spPr>
          <a:xfrm>
            <a:off x="2486585" y="2719875"/>
            <a:ext cx="1333274" cy="1975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0626" y="3587780"/>
            <a:ext cx="2554515" cy="769441"/>
          </a:xfrm>
          <a:prstGeom prst="rect">
            <a:avLst/>
          </a:prstGeom>
          <a:noFill/>
        </p:spPr>
        <p:txBody>
          <a:bodyPr wrap="square" rtlCol="0">
            <a:spAutoFit/>
          </a:bodyPr>
          <a:lstStyle/>
          <a:p>
            <a:r>
              <a:rPr lang="en-US" sz="4400" dirty="0" smtClean="0">
                <a:solidFill>
                  <a:srgbClr val="FF0000"/>
                </a:solidFill>
              </a:rPr>
              <a:t>Match</a:t>
            </a:r>
            <a:endParaRPr lang="en-US" sz="4400" dirty="0">
              <a:solidFill>
                <a:srgbClr val="FF0000"/>
              </a:solidFill>
            </a:endParaRPr>
          </a:p>
        </p:txBody>
      </p:sp>
      <p:cxnSp>
        <p:nvCxnSpPr>
          <p:cNvPr id="20" name="Straight Arrow Connector 19"/>
          <p:cNvCxnSpPr/>
          <p:nvPr/>
        </p:nvCxnSpPr>
        <p:spPr>
          <a:xfrm>
            <a:off x="1248229" y="4325262"/>
            <a:ext cx="551542" cy="2053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662058" y="3106425"/>
            <a:ext cx="2728518" cy="769441"/>
          </a:xfrm>
          <a:prstGeom prst="rect">
            <a:avLst/>
          </a:prstGeom>
          <a:noFill/>
        </p:spPr>
        <p:txBody>
          <a:bodyPr wrap="square" rtlCol="0">
            <a:spAutoFit/>
          </a:bodyPr>
          <a:lstStyle/>
          <a:p>
            <a:r>
              <a:rPr lang="en-US" sz="4400" dirty="0" smtClean="0">
                <a:solidFill>
                  <a:srgbClr val="FF0000"/>
                </a:solidFill>
              </a:rPr>
              <a:t>No Match</a:t>
            </a:r>
            <a:endParaRPr lang="en-US" sz="4400" dirty="0">
              <a:solidFill>
                <a:srgbClr val="FF0000"/>
              </a:solidFill>
            </a:endParaRPr>
          </a:p>
        </p:txBody>
      </p:sp>
      <p:cxnSp>
        <p:nvCxnSpPr>
          <p:cNvPr id="23" name="Straight Arrow Connector 22"/>
          <p:cNvCxnSpPr/>
          <p:nvPr/>
        </p:nvCxnSpPr>
        <p:spPr>
          <a:xfrm flipH="1">
            <a:off x="7303276" y="3761220"/>
            <a:ext cx="405021" cy="7694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3157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313316"/>
            <a:ext cx="9144000" cy="5758300"/>
          </a:xfrm>
        </p:spPr>
        <p:txBody>
          <a:bodyPr>
            <a:normAutofit/>
          </a:bodyPr>
          <a:lstStyle/>
          <a:p>
            <a:pPr marL="0" indent="0" algn="ctr">
              <a:buNone/>
            </a:pPr>
            <a:endParaRPr lang="en-US" dirty="0" smtClean="0"/>
          </a:p>
          <a:p>
            <a:pPr marL="0" indent="0" algn="ctr">
              <a:buNone/>
            </a:pPr>
            <a:r>
              <a:rPr lang="en-US" dirty="0" smtClean="0"/>
              <a:t>You will be reminded of the instructions by seeing the words “Match form” and “Match emotion” before blocks of shape or face trials.</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5143154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16908150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0339" y="2135717"/>
            <a:ext cx="8458200" cy="1470025"/>
          </a:xfrm>
        </p:spPr>
        <p:txBody>
          <a:bodyPr>
            <a:normAutofit/>
          </a:bodyPr>
          <a:lstStyle/>
          <a:p>
            <a:r>
              <a:rPr lang="en-US" dirty="0" smtClean="0"/>
              <a:t>Shapes and Faces</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23422939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26232"/>
            <a:ext cx="9144000" cy="5758300"/>
          </a:xfrm>
        </p:spPr>
        <p:txBody>
          <a:bodyPr>
            <a:normAutofit/>
          </a:bodyPr>
          <a:lstStyle/>
          <a:p>
            <a:pPr marL="0" indent="0" algn="ctr">
              <a:spcBef>
                <a:spcPts val="0"/>
              </a:spcBef>
              <a:buNone/>
            </a:pPr>
            <a:r>
              <a:rPr lang="en-US" dirty="0" smtClean="0"/>
              <a:t>Now you will complete the shapes and faces task.  Remember, your job is to pick the bottom image that matches either the shape or the emotion of the top one.</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6" name="Picture 2" descr="T:\BehavioralTasks\StimTool\AllInstructions\BottonRigh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998888" y="1963454"/>
            <a:ext cx="3155748" cy="5610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81423" y="2518958"/>
            <a:ext cx="1562102" cy="769441"/>
          </a:xfrm>
          <a:prstGeom prst="rect">
            <a:avLst/>
          </a:prstGeom>
          <a:noFill/>
        </p:spPr>
        <p:txBody>
          <a:bodyPr wrap="square" rtlCol="0">
            <a:spAutoFit/>
          </a:bodyPr>
          <a:lstStyle/>
          <a:p>
            <a:r>
              <a:rPr lang="en-US" sz="4400" dirty="0" smtClean="0">
                <a:solidFill>
                  <a:srgbClr val="FF0000"/>
                </a:solidFill>
              </a:rPr>
              <a:t>Right</a:t>
            </a:r>
            <a:endParaRPr lang="en-US" sz="4400" dirty="0">
              <a:solidFill>
                <a:srgbClr val="FF0000"/>
              </a:solidFill>
            </a:endParaRPr>
          </a:p>
        </p:txBody>
      </p:sp>
      <p:sp>
        <p:nvSpPr>
          <p:cNvPr id="9" name="TextBox 8"/>
          <p:cNvSpPr txBox="1"/>
          <p:nvPr/>
        </p:nvSpPr>
        <p:spPr>
          <a:xfrm>
            <a:off x="2762250" y="2581892"/>
            <a:ext cx="1247775" cy="769441"/>
          </a:xfrm>
          <a:prstGeom prst="rect">
            <a:avLst/>
          </a:prstGeom>
          <a:noFill/>
        </p:spPr>
        <p:txBody>
          <a:bodyPr wrap="square" rtlCol="0">
            <a:spAutoFit/>
          </a:bodyPr>
          <a:lstStyle/>
          <a:p>
            <a:r>
              <a:rPr lang="en-US" sz="4400" dirty="0" smtClean="0">
                <a:solidFill>
                  <a:srgbClr val="FF0000"/>
                </a:solidFill>
              </a:rPr>
              <a:t>Left</a:t>
            </a:r>
            <a:endParaRPr lang="en-US" sz="4400" dirty="0">
              <a:solidFill>
                <a:srgbClr val="FF0000"/>
              </a:solidFill>
            </a:endParaRPr>
          </a:p>
        </p:txBody>
      </p:sp>
      <p:cxnSp>
        <p:nvCxnSpPr>
          <p:cNvPr id="11" name="Straight Arrow Connector 10"/>
          <p:cNvCxnSpPr/>
          <p:nvPr/>
        </p:nvCxnSpPr>
        <p:spPr>
          <a:xfrm>
            <a:off x="3524250" y="3288399"/>
            <a:ext cx="192880"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257675" y="3288399"/>
            <a:ext cx="104775"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0564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T:\BehavioralTasks\StimTool\AllInstructions\Button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065" y="3240984"/>
            <a:ext cx="5520809" cy="310545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 y="226232"/>
            <a:ext cx="9144000" cy="5758300"/>
          </a:xfrm>
        </p:spPr>
        <p:txBody>
          <a:bodyPr>
            <a:normAutofit/>
          </a:bodyPr>
          <a:lstStyle/>
          <a:p>
            <a:pPr marL="0" indent="0" algn="ctr">
              <a:spcBef>
                <a:spcPts val="0"/>
              </a:spcBef>
              <a:buNone/>
            </a:pPr>
            <a:r>
              <a:rPr lang="en-US" dirty="0"/>
              <a:t>Now you will complete the shapes and faces task.  Remember, your job is to pick the bottom image that </a:t>
            </a:r>
            <a:r>
              <a:rPr lang="en-US" dirty="0" smtClean="0"/>
              <a:t>matches either the </a:t>
            </a:r>
            <a:r>
              <a:rPr lang="en-US" dirty="0"/>
              <a:t>shape or the emotion of the top one.</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8" name="TextBox 7"/>
          <p:cNvSpPr txBox="1"/>
          <p:nvPr/>
        </p:nvSpPr>
        <p:spPr>
          <a:xfrm>
            <a:off x="4579693" y="2518958"/>
            <a:ext cx="1562102" cy="769441"/>
          </a:xfrm>
          <a:prstGeom prst="rect">
            <a:avLst/>
          </a:prstGeom>
          <a:noFill/>
        </p:spPr>
        <p:txBody>
          <a:bodyPr wrap="square" rtlCol="0">
            <a:spAutoFit/>
          </a:bodyPr>
          <a:lstStyle/>
          <a:p>
            <a:r>
              <a:rPr lang="en-US" sz="4400" dirty="0" smtClean="0">
                <a:solidFill>
                  <a:srgbClr val="FF0000"/>
                </a:solidFill>
              </a:rPr>
              <a:t>Right</a:t>
            </a:r>
            <a:endParaRPr lang="en-US" sz="4400" dirty="0">
              <a:solidFill>
                <a:srgbClr val="FF0000"/>
              </a:solidFill>
            </a:endParaRPr>
          </a:p>
        </p:txBody>
      </p:sp>
      <p:sp>
        <p:nvSpPr>
          <p:cNvPr id="9" name="TextBox 8"/>
          <p:cNvSpPr txBox="1"/>
          <p:nvPr/>
        </p:nvSpPr>
        <p:spPr>
          <a:xfrm>
            <a:off x="3560520" y="2581892"/>
            <a:ext cx="1247775" cy="769441"/>
          </a:xfrm>
          <a:prstGeom prst="rect">
            <a:avLst/>
          </a:prstGeom>
          <a:noFill/>
        </p:spPr>
        <p:txBody>
          <a:bodyPr wrap="square" rtlCol="0">
            <a:spAutoFit/>
          </a:bodyPr>
          <a:lstStyle/>
          <a:p>
            <a:r>
              <a:rPr lang="en-US" sz="4400" dirty="0" smtClean="0">
                <a:solidFill>
                  <a:srgbClr val="FF0000"/>
                </a:solidFill>
              </a:rPr>
              <a:t>Left</a:t>
            </a:r>
            <a:endParaRPr lang="en-US" sz="4400" dirty="0">
              <a:solidFill>
                <a:srgbClr val="FF0000"/>
              </a:solidFill>
            </a:endParaRPr>
          </a:p>
        </p:txBody>
      </p:sp>
      <p:cxnSp>
        <p:nvCxnSpPr>
          <p:cNvPr id="11" name="Straight Arrow Connector 10"/>
          <p:cNvCxnSpPr/>
          <p:nvPr/>
        </p:nvCxnSpPr>
        <p:spPr>
          <a:xfrm>
            <a:off x="4322520" y="3288399"/>
            <a:ext cx="192880"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055945" y="3288399"/>
            <a:ext cx="104775" cy="634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62131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313316"/>
            <a:ext cx="9144000" cy="5758300"/>
          </a:xfrm>
        </p:spPr>
        <p:txBody>
          <a:bodyPr>
            <a:normAutofit/>
          </a:bodyPr>
          <a:lstStyle/>
          <a:p>
            <a:pPr marL="0" indent="0" algn="ctr">
              <a:buNone/>
            </a:pPr>
            <a:r>
              <a:rPr lang="en-US" dirty="0" smtClean="0"/>
              <a:t>For example, if you saw the screen below, you would press the RIGHT button.</a:t>
            </a: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358" y="2437786"/>
            <a:ext cx="4992918" cy="3633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1379402" y="2581892"/>
            <a:ext cx="1861911" cy="769441"/>
          </a:xfrm>
          <a:prstGeom prst="rect">
            <a:avLst/>
          </a:prstGeom>
          <a:noFill/>
        </p:spPr>
        <p:txBody>
          <a:bodyPr wrap="square" rtlCol="0">
            <a:spAutoFit/>
          </a:bodyPr>
          <a:lstStyle/>
          <a:p>
            <a:r>
              <a:rPr lang="en-US" sz="4400" dirty="0" smtClean="0">
                <a:solidFill>
                  <a:srgbClr val="FF0000"/>
                </a:solidFill>
              </a:rPr>
              <a:t>Target</a:t>
            </a:r>
            <a:endParaRPr lang="en-US" sz="4400" dirty="0">
              <a:solidFill>
                <a:srgbClr val="FF0000"/>
              </a:solidFill>
            </a:endParaRPr>
          </a:p>
        </p:txBody>
      </p:sp>
      <p:cxnSp>
        <p:nvCxnSpPr>
          <p:cNvPr id="18" name="Straight Arrow Connector 17"/>
          <p:cNvCxnSpPr>
            <a:stCxn id="13" idx="3"/>
          </p:cNvCxnSpPr>
          <p:nvPr/>
        </p:nvCxnSpPr>
        <p:spPr>
          <a:xfrm>
            <a:off x="3241313" y="2966613"/>
            <a:ext cx="1333274" cy="1975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6742" y="4007958"/>
            <a:ext cx="2554515" cy="769441"/>
          </a:xfrm>
          <a:prstGeom prst="rect">
            <a:avLst/>
          </a:prstGeom>
          <a:noFill/>
        </p:spPr>
        <p:txBody>
          <a:bodyPr wrap="square" rtlCol="0">
            <a:spAutoFit/>
          </a:bodyPr>
          <a:lstStyle/>
          <a:p>
            <a:r>
              <a:rPr lang="en-US" sz="4400" dirty="0" smtClean="0">
                <a:solidFill>
                  <a:srgbClr val="FF0000"/>
                </a:solidFill>
              </a:rPr>
              <a:t>No Match</a:t>
            </a:r>
            <a:endParaRPr lang="en-US" sz="4400" dirty="0">
              <a:solidFill>
                <a:srgbClr val="FF0000"/>
              </a:solidFill>
            </a:endParaRPr>
          </a:p>
        </p:txBody>
      </p:sp>
      <p:cxnSp>
        <p:nvCxnSpPr>
          <p:cNvPr id="20" name="Straight Arrow Connector 19"/>
          <p:cNvCxnSpPr>
            <a:stCxn id="19" idx="2"/>
          </p:cNvCxnSpPr>
          <p:nvPr/>
        </p:nvCxnSpPr>
        <p:spPr>
          <a:xfrm>
            <a:off x="1524000" y="4777399"/>
            <a:ext cx="914400" cy="3026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36060" y="3353163"/>
            <a:ext cx="2554515" cy="769441"/>
          </a:xfrm>
          <a:prstGeom prst="rect">
            <a:avLst/>
          </a:prstGeom>
          <a:noFill/>
        </p:spPr>
        <p:txBody>
          <a:bodyPr wrap="square" rtlCol="0">
            <a:spAutoFit/>
          </a:bodyPr>
          <a:lstStyle/>
          <a:p>
            <a:r>
              <a:rPr lang="en-US" sz="4400" dirty="0" smtClean="0">
                <a:solidFill>
                  <a:srgbClr val="FF0000"/>
                </a:solidFill>
              </a:rPr>
              <a:t>Match</a:t>
            </a:r>
            <a:endParaRPr lang="en-US" sz="4400" dirty="0">
              <a:solidFill>
                <a:srgbClr val="FF0000"/>
              </a:solidFill>
            </a:endParaRPr>
          </a:p>
        </p:txBody>
      </p:sp>
      <p:cxnSp>
        <p:nvCxnSpPr>
          <p:cNvPr id="23" name="Straight Arrow Connector 22"/>
          <p:cNvCxnSpPr/>
          <p:nvPr/>
        </p:nvCxnSpPr>
        <p:spPr>
          <a:xfrm flipH="1">
            <a:off x="7303276" y="4007958"/>
            <a:ext cx="405021" cy="7694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398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952596"/>
            <a:ext cx="8779896" cy="5063121"/>
          </a:xfrm>
        </p:spPr>
        <p:txBody>
          <a:bodyPr>
            <a:normAutofit/>
          </a:bodyPr>
          <a:lstStyle/>
          <a:p>
            <a:pPr marL="0" indent="0" algn="ctr">
              <a:buNone/>
            </a:pPr>
            <a:endParaRPr lang="en-US" sz="2800" dirty="0"/>
          </a:p>
          <a:p>
            <a:pPr marL="0" indent="0" algn="ctr">
              <a:buNone/>
            </a:pPr>
            <a:r>
              <a:rPr lang="en-US" sz="2400" dirty="0" smtClean="0"/>
              <a:t>If you respond incorrectly, you will hear a dull beep and the correct target will turn </a:t>
            </a:r>
            <a:r>
              <a:rPr lang="en-US" sz="2400" dirty="0" smtClean="0">
                <a:solidFill>
                  <a:srgbClr val="FF0000"/>
                </a:solidFill>
              </a:rPr>
              <a:t>red</a:t>
            </a:r>
            <a:r>
              <a:rPr lang="en-US" sz="2400" dirty="0" smtClean="0"/>
              <a:t>, as shown on the next screen.</a:t>
            </a:r>
            <a:endParaRPr lang="en-US" sz="2400" dirty="0" smtClean="0">
              <a:solidFill>
                <a:srgbClr val="FFFF00"/>
              </a:solidFill>
            </a:endParaRPr>
          </a:p>
          <a:p>
            <a:pPr marL="0" indent="0" algn="ctr">
              <a:buNone/>
            </a:pPr>
            <a:endParaRPr lang="en-US" sz="2800" dirty="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75148764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Tree>
    <p:extLst>
      <p:ext uri="{BB962C8B-B14F-4D97-AF65-F5344CB8AC3E}">
        <p14:creationId xmlns:p14="http://schemas.microsoft.com/office/powerpoint/2010/main" val="38267672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1 of </a:t>
            </a:r>
            <a:r>
              <a:rPr lang="en-US" sz="7200" dirty="0">
                <a:solidFill>
                  <a:srgbClr val="FF0000"/>
                </a:solidFill>
              </a:rPr>
              <a:t>7</a:t>
            </a:r>
          </a:p>
        </p:txBody>
      </p:sp>
    </p:spTree>
    <p:extLst>
      <p:ext uri="{BB962C8B-B14F-4D97-AF65-F5344CB8AC3E}">
        <p14:creationId xmlns:p14="http://schemas.microsoft.com/office/powerpoint/2010/main" val="303074076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2 of </a:t>
            </a:r>
            <a:r>
              <a:rPr lang="en-US" sz="7200" dirty="0">
                <a:solidFill>
                  <a:srgbClr val="FF0000"/>
                </a:solidFill>
              </a:rPr>
              <a:t>7</a:t>
            </a:r>
          </a:p>
        </p:txBody>
      </p:sp>
    </p:spTree>
    <p:extLst>
      <p:ext uri="{BB962C8B-B14F-4D97-AF65-F5344CB8AC3E}">
        <p14:creationId xmlns:p14="http://schemas.microsoft.com/office/powerpoint/2010/main" val="19859136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3 of </a:t>
            </a:r>
            <a:r>
              <a:rPr lang="en-US" sz="7200" dirty="0">
                <a:solidFill>
                  <a:srgbClr val="FF0000"/>
                </a:solidFill>
              </a:rPr>
              <a:t>7</a:t>
            </a:r>
          </a:p>
        </p:txBody>
      </p:sp>
    </p:spTree>
    <p:extLst>
      <p:ext uri="{BB962C8B-B14F-4D97-AF65-F5344CB8AC3E}">
        <p14:creationId xmlns:p14="http://schemas.microsoft.com/office/powerpoint/2010/main" val="34189625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4 of </a:t>
            </a:r>
            <a:r>
              <a:rPr lang="en-US" sz="7200" dirty="0">
                <a:solidFill>
                  <a:srgbClr val="FF0000"/>
                </a:solidFill>
              </a:rPr>
              <a:t>7</a:t>
            </a:r>
          </a:p>
        </p:txBody>
      </p:sp>
    </p:spTree>
    <p:extLst>
      <p:ext uri="{BB962C8B-B14F-4D97-AF65-F5344CB8AC3E}">
        <p14:creationId xmlns:p14="http://schemas.microsoft.com/office/powerpoint/2010/main" val="23076339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5 of 7</a:t>
            </a:r>
            <a:endParaRPr lang="en-US" sz="7200" dirty="0">
              <a:solidFill>
                <a:srgbClr val="FF0000"/>
              </a:solidFill>
            </a:endParaRPr>
          </a:p>
        </p:txBody>
      </p:sp>
    </p:spTree>
    <p:extLst>
      <p:ext uri="{BB962C8B-B14F-4D97-AF65-F5344CB8AC3E}">
        <p14:creationId xmlns:p14="http://schemas.microsoft.com/office/powerpoint/2010/main" val="41617401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6 of </a:t>
            </a:r>
            <a:r>
              <a:rPr lang="en-US" sz="7200" dirty="0">
                <a:solidFill>
                  <a:srgbClr val="FF0000"/>
                </a:solidFill>
              </a:rPr>
              <a:t>7</a:t>
            </a:r>
          </a:p>
        </p:txBody>
      </p:sp>
    </p:spTree>
    <p:extLst>
      <p:ext uri="{BB962C8B-B14F-4D97-AF65-F5344CB8AC3E}">
        <p14:creationId xmlns:p14="http://schemas.microsoft.com/office/powerpoint/2010/main" val="33484972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7 of </a:t>
            </a:r>
            <a:r>
              <a:rPr lang="en-US" sz="7200" dirty="0">
                <a:solidFill>
                  <a:srgbClr val="FF0000"/>
                </a:solidFill>
              </a:rPr>
              <a:t>7</a:t>
            </a:r>
          </a:p>
        </p:txBody>
      </p:sp>
    </p:spTree>
    <p:extLst>
      <p:ext uri="{BB962C8B-B14F-4D97-AF65-F5344CB8AC3E}">
        <p14:creationId xmlns:p14="http://schemas.microsoft.com/office/powerpoint/2010/main" val="37125330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a:t>
            </a:r>
            <a:r>
              <a:rPr lang="en-US" sz="7200" dirty="0">
                <a:solidFill>
                  <a:srgbClr val="FF0000"/>
                </a:solidFill>
              </a:rPr>
              <a:t>1</a:t>
            </a:r>
            <a:r>
              <a:rPr lang="en-US" sz="7200" dirty="0" smtClean="0">
                <a:solidFill>
                  <a:srgbClr val="FF0000"/>
                </a:solidFill>
              </a:rPr>
              <a:t> of 11</a:t>
            </a:r>
            <a:endParaRPr lang="en-US" sz="7200" dirty="0">
              <a:solidFill>
                <a:srgbClr val="FF0000"/>
              </a:solidFill>
            </a:endParaRPr>
          </a:p>
        </p:txBody>
      </p:sp>
    </p:spTree>
    <p:extLst>
      <p:ext uri="{BB962C8B-B14F-4D97-AF65-F5344CB8AC3E}">
        <p14:creationId xmlns:p14="http://schemas.microsoft.com/office/powerpoint/2010/main" val="34488702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2 of 11</a:t>
            </a:r>
            <a:endParaRPr lang="en-US" sz="7200" dirty="0">
              <a:solidFill>
                <a:srgbClr val="FF0000"/>
              </a:solidFill>
            </a:endParaRPr>
          </a:p>
        </p:txBody>
      </p:sp>
    </p:spTree>
    <p:extLst>
      <p:ext uri="{BB962C8B-B14F-4D97-AF65-F5344CB8AC3E}">
        <p14:creationId xmlns:p14="http://schemas.microsoft.com/office/powerpoint/2010/main" val="481222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85" y="348343"/>
            <a:ext cx="776287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5205255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3 of 11</a:t>
            </a:r>
            <a:endParaRPr lang="en-US" sz="7200" dirty="0">
              <a:solidFill>
                <a:srgbClr val="FF0000"/>
              </a:solidFill>
            </a:endParaRPr>
          </a:p>
        </p:txBody>
      </p:sp>
    </p:spTree>
    <p:extLst>
      <p:ext uri="{BB962C8B-B14F-4D97-AF65-F5344CB8AC3E}">
        <p14:creationId xmlns:p14="http://schemas.microsoft.com/office/powerpoint/2010/main" val="276102049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4 of 11</a:t>
            </a:r>
            <a:endParaRPr lang="en-US" sz="7200" dirty="0">
              <a:solidFill>
                <a:srgbClr val="FF0000"/>
              </a:solidFill>
            </a:endParaRPr>
          </a:p>
        </p:txBody>
      </p:sp>
    </p:spTree>
    <p:extLst>
      <p:ext uri="{BB962C8B-B14F-4D97-AF65-F5344CB8AC3E}">
        <p14:creationId xmlns:p14="http://schemas.microsoft.com/office/powerpoint/2010/main" val="28120700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5 of 11</a:t>
            </a:r>
            <a:endParaRPr lang="en-US" sz="7200" dirty="0">
              <a:solidFill>
                <a:srgbClr val="FF0000"/>
              </a:solidFill>
            </a:endParaRPr>
          </a:p>
        </p:txBody>
      </p:sp>
    </p:spTree>
    <p:extLst>
      <p:ext uri="{BB962C8B-B14F-4D97-AF65-F5344CB8AC3E}">
        <p14:creationId xmlns:p14="http://schemas.microsoft.com/office/powerpoint/2010/main" val="46366167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6 of 11</a:t>
            </a:r>
            <a:endParaRPr lang="en-US" sz="7200" dirty="0">
              <a:solidFill>
                <a:srgbClr val="FF0000"/>
              </a:solidFill>
            </a:endParaRPr>
          </a:p>
        </p:txBody>
      </p:sp>
    </p:spTree>
    <p:extLst>
      <p:ext uri="{BB962C8B-B14F-4D97-AF65-F5344CB8AC3E}">
        <p14:creationId xmlns:p14="http://schemas.microsoft.com/office/powerpoint/2010/main" val="151269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7 of 11</a:t>
            </a:r>
            <a:endParaRPr lang="en-US" sz="7200" dirty="0">
              <a:solidFill>
                <a:srgbClr val="FF0000"/>
              </a:solidFill>
            </a:endParaRPr>
          </a:p>
        </p:txBody>
      </p:sp>
    </p:spTree>
    <p:extLst>
      <p:ext uri="{BB962C8B-B14F-4D97-AF65-F5344CB8AC3E}">
        <p14:creationId xmlns:p14="http://schemas.microsoft.com/office/powerpoint/2010/main" val="204958129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8 of 11</a:t>
            </a:r>
            <a:endParaRPr lang="en-US" sz="7200" dirty="0">
              <a:solidFill>
                <a:srgbClr val="FF0000"/>
              </a:solidFill>
            </a:endParaRPr>
          </a:p>
        </p:txBody>
      </p:sp>
    </p:spTree>
    <p:extLst>
      <p:ext uri="{BB962C8B-B14F-4D97-AF65-F5344CB8AC3E}">
        <p14:creationId xmlns:p14="http://schemas.microsoft.com/office/powerpoint/2010/main" val="318079249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9 of 11</a:t>
            </a:r>
            <a:endParaRPr lang="en-US" sz="7200" dirty="0">
              <a:solidFill>
                <a:srgbClr val="FF0000"/>
              </a:solidFill>
            </a:endParaRPr>
          </a:p>
        </p:txBody>
      </p:sp>
    </p:spTree>
    <p:extLst>
      <p:ext uri="{BB962C8B-B14F-4D97-AF65-F5344CB8AC3E}">
        <p14:creationId xmlns:p14="http://schemas.microsoft.com/office/powerpoint/2010/main" val="34911145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10 of 11</a:t>
            </a:r>
            <a:endParaRPr lang="en-US" sz="7200" dirty="0">
              <a:solidFill>
                <a:srgbClr val="FF0000"/>
              </a:solidFill>
            </a:endParaRPr>
          </a:p>
        </p:txBody>
      </p:sp>
    </p:spTree>
    <p:extLst>
      <p:ext uri="{BB962C8B-B14F-4D97-AF65-F5344CB8AC3E}">
        <p14:creationId xmlns:p14="http://schemas.microsoft.com/office/powerpoint/2010/main" val="15048060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a:t>
            </a:r>
            <a:r>
              <a:rPr lang="en-US" sz="7200" smtClean="0">
                <a:solidFill>
                  <a:srgbClr val="FF0000"/>
                </a:solidFill>
              </a:rPr>
              <a:t>run 11 </a:t>
            </a:r>
            <a:r>
              <a:rPr lang="en-US" sz="7200" dirty="0" smtClean="0">
                <a:solidFill>
                  <a:srgbClr val="FF0000"/>
                </a:solidFill>
              </a:rPr>
              <a:t>of 11</a:t>
            </a:r>
            <a:endParaRPr lang="en-US" sz="7200" dirty="0">
              <a:solidFill>
                <a:srgbClr val="FF0000"/>
              </a:solidFill>
            </a:endParaRPr>
          </a:p>
        </p:txBody>
      </p:sp>
    </p:spTree>
    <p:extLst>
      <p:ext uri="{BB962C8B-B14F-4D97-AF65-F5344CB8AC3E}">
        <p14:creationId xmlns:p14="http://schemas.microsoft.com/office/powerpoint/2010/main" val="33735388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2 of </a:t>
            </a:r>
            <a:r>
              <a:rPr lang="en-US" sz="7200" dirty="0" smtClean="0">
                <a:solidFill>
                  <a:srgbClr val="FF0000"/>
                </a:solidFill>
              </a:rPr>
              <a:t>10</a:t>
            </a:r>
            <a:endParaRPr lang="en-US" sz="7200" dirty="0">
              <a:solidFill>
                <a:srgbClr val="FF0000"/>
              </a:solidFill>
            </a:endParaRPr>
          </a:p>
        </p:txBody>
      </p:sp>
    </p:spTree>
    <p:extLst>
      <p:ext uri="{BB962C8B-B14F-4D97-AF65-F5344CB8AC3E}">
        <p14:creationId xmlns:p14="http://schemas.microsoft.com/office/powerpoint/2010/main" val="55020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952596"/>
            <a:ext cx="8779896" cy="5063121"/>
          </a:xfrm>
        </p:spPr>
        <p:txBody>
          <a:bodyPr>
            <a:normAutofit/>
          </a:bodyPr>
          <a:lstStyle/>
          <a:p>
            <a:pPr marL="0" indent="0" algn="ctr">
              <a:buNone/>
            </a:pPr>
            <a:endParaRPr lang="en-US" sz="2800" dirty="0"/>
          </a:p>
          <a:p>
            <a:pPr marL="0" indent="0" algn="ctr">
              <a:buNone/>
            </a:pPr>
            <a:r>
              <a:rPr lang="en-US" sz="2400" dirty="0" smtClean="0"/>
              <a:t>If you respond TOO quickly after you uncover a patch, you will </a:t>
            </a:r>
            <a:r>
              <a:rPr lang="en-US" sz="2400" u="sng" dirty="0" smtClean="0"/>
              <a:t>hear the dull beep twice in quick succession</a:t>
            </a:r>
            <a:r>
              <a:rPr lang="en-US" sz="2400" dirty="0" smtClean="0"/>
              <a:t> and </a:t>
            </a:r>
            <a:r>
              <a:rPr lang="en-US" sz="2400" u="sng" dirty="0" smtClean="0"/>
              <a:t>will have a time-out penalty of 4 seconds</a:t>
            </a:r>
            <a:r>
              <a:rPr lang="en-US" sz="2400" dirty="0" smtClean="0"/>
              <a:t>. This is demonstrated in the next two slides. </a:t>
            </a:r>
            <a:endParaRPr lang="en-US" sz="2400" dirty="0" smtClean="0">
              <a:solidFill>
                <a:srgbClr val="FFFF00"/>
              </a:solidFill>
            </a:endParaRPr>
          </a:p>
          <a:p>
            <a:pPr marL="0" indent="0" algn="ctr">
              <a:buNone/>
            </a:pPr>
            <a:endParaRPr lang="en-US" sz="2800" dirty="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0312070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a:t>
            </a:r>
            <a:r>
              <a:rPr lang="en-US" sz="7200" dirty="0" smtClean="0">
                <a:solidFill>
                  <a:srgbClr val="FF0000"/>
                </a:solidFill>
              </a:rPr>
              <a:t>3 </a:t>
            </a:r>
            <a:r>
              <a:rPr lang="en-US" sz="7200" dirty="0" smtClean="0">
                <a:solidFill>
                  <a:srgbClr val="FF0000"/>
                </a:solidFill>
              </a:rPr>
              <a:t>of </a:t>
            </a:r>
            <a:r>
              <a:rPr lang="en-US" sz="7200" dirty="0" smtClean="0">
                <a:solidFill>
                  <a:srgbClr val="FF0000"/>
                </a:solidFill>
              </a:rPr>
              <a:t>10</a:t>
            </a:r>
            <a:endParaRPr lang="en-US" sz="7200" dirty="0">
              <a:solidFill>
                <a:srgbClr val="FF0000"/>
              </a:solidFill>
            </a:endParaRPr>
          </a:p>
        </p:txBody>
      </p:sp>
    </p:spTree>
    <p:extLst>
      <p:ext uri="{BB962C8B-B14F-4D97-AF65-F5344CB8AC3E}">
        <p14:creationId xmlns:p14="http://schemas.microsoft.com/office/powerpoint/2010/main" val="28826201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a:t>
            </a:r>
            <a:r>
              <a:rPr lang="en-US" sz="7200" dirty="0" smtClean="0">
                <a:solidFill>
                  <a:srgbClr val="FF0000"/>
                </a:solidFill>
              </a:rPr>
              <a:t>4 </a:t>
            </a:r>
            <a:r>
              <a:rPr lang="en-US" sz="7200" dirty="0" smtClean="0">
                <a:solidFill>
                  <a:srgbClr val="FF0000"/>
                </a:solidFill>
              </a:rPr>
              <a:t>of </a:t>
            </a:r>
            <a:r>
              <a:rPr lang="en-US" sz="7200" dirty="0" smtClean="0">
                <a:solidFill>
                  <a:srgbClr val="FF0000"/>
                </a:solidFill>
              </a:rPr>
              <a:t>10</a:t>
            </a:r>
            <a:endParaRPr lang="en-US" sz="7200" dirty="0">
              <a:solidFill>
                <a:srgbClr val="FF0000"/>
              </a:solidFill>
            </a:endParaRPr>
          </a:p>
        </p:txBody>
      </p:sp>
    </p:spTree>
    <p:extLst>
      <p:ext uri="{BB962C8B-B14F-4D97-AF65-F5344CB8AC3E}">
        <p14:creationId xmlns:p14="http://schemas.microsoft.com/office/powerpoint/2010/main" val="5228265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a:t>
            </a:r>
            <a:r>
              <a:rPr lang="en-US" sz="7200" dirty="0" smtClean="0">
                <a:solidFill>
                  <a:srgbClr val="FF0000"/>
                </a:solidFill>
              </a:rPr>
              <a:t>5 </a:t>
            </a:r>
            <a:r>
              <a:rPr lang="en-US" sz="7200" dirty="0" smtClean="0">
                <a:solidFill>
                  <a:srgbClr val="FF0000"/>
                </a:solidFill>
              </a:rPr>
              <a:t>of </a:t>
            </a:r>
            <a:r>
              <a:rPr lang="en-US" sz="7200" dirty="0" smtClean="0">
                <a:solidFill>
                  <a:srgbClr val="FF0000"/>
                </a:solidFill>
              </a:rPr>
              <a:t>10</a:t>
            </a:r>
            <a:endParaRPr lang="en-US" sz="7200" dirty="0">
              <a:solidFill>
                <a:srgbClr val="FF0000"/>
              </a:solidFill>
            </a:endParaRPr>
          </a:p>
        </p:txBody>
      </p:sp>
    </p:spTree>
    <p:extLst>
      <p:ext uri="{BB962C8B-B14F-4D97-AF65-F5344CB8AC3E}">
        <p14:creationId xmlns:p14="http://schemas.microsoft.com/office/powerpoint/2010/main" val="20308375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Press the RIGHT button when you are ready to begin</a:t>
            </a:r>
            <a:endParaRPr lang="en-US" dirty="0"/>
          </a:p>
        </p:txBody>
      </p:sp>
      <p:sp>
        <p:nvSpPr>
          <p:cNvPr id="10" name="Right Arrow 9"/>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BUTTON TO CONTINUE</a:t>
            </a:r>
            <a:endParaRPr lang="en-US" sz="3000" dirty="0">
              <a:solidFill>
                <a:srgbClr val="FF0000"/>
              </a:solidFill>
            </a:endParaRPr>
          </a:p>
        </p:txBody>
      </p:sp>
      <p:sp>
        <p:nvSpPr>
          <p:cNvPr id="5" name="Title 3"/>
          <p:cNvSpPr txBox="1">
            <a:spLocks/>
          </p:cNvSpPr>
          <p:nvPr/>
        </p:nvSpPr>
        <p:spPr>
          <a:xfrm>
            <a:off x="-5174" y="1362074"/>
            <a:ext cx="9149174" cy="65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smtClean="0">
                <a:solidFill>
                  <a:srgbClr val="FF0000"/>
                </a:solidFill>
              </a:rPr>
              <a:t>This is run </a:t>
            </a:r>
            <a:r>
              <a:rPr lang="en-US" sz="7200" dirty="0">
                <a:solidFill>
                  <a:srgbClr val="FF0000"/>
                </a:solidFill>
              </a:rPr>
              <a:t>6</a:t>
            </a:r>
            <a:r>
              <a:rPr lang="en-US" sz="7200" dirty="0" smtClean="0">
                <a:solidFill>
                  <a:srgbClr val="FF0000"/>
                </a:solidFill>
              </a:rPr>
              <a:t> </a:t>
            </a:r>
            <a:r>
              <a:rPr lang="en-US" sz="7200" dirty="0" smtClean="0">
                <a:solidFill>
                  <a:srgbClr val="FF0000"/>
                </a:solidFill>
              </a:rPr>
              <a:t>of </a:t>
            </a:r>
            <a:r>
              <a:rPr lang="en-US" sz="7200" dirty="0" smtClean="0">
                <a:solidFill>
                  <a:srgbClr val="FF0000"/>
                </a:solidFill>
              </a:rPr>
              <a:t>10</a:t>
            </a:r>
            <a:endParaRPr lang="en-US" sz="7200" dirty="0">
              <a:solidFill>
                <a:srgbClr val="FF0000"/>
              </a:solidFill>
            </a:endParaRPr>
          </a:p>
        </p:txBody>
      </p:sp>
    </p:spTree>
    <p:extLst>
      <p:ext uri="{BB962C8B-B14F-4D97-AF65-F5344CB8AC3E}">
        <p14:creationId xmlns:p14="http://schemas.microsoft.com/office/powerpoint/2010/main" val="4251918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3999" y="2774953"/>
            <a:ext cx="4472777" cy="369332"/>
          </a:xfrm>
          <a:prstGeom prst="rect">
            <a:avLst/>
          </a:prstGeom>
          <a:noFill/>
        </p:spPr>
        <p:txBody>
          <a:bodyPr wrap="square" rtlCol="0">
            <a:spAutoFit/>
          </a:bodyPr>
          <a:lstStyle/>
          <a:p>
            <a:r>
              <a:rPr lang="en-US" i="1" dirty="0" smtClean="0"/>
              <a:t>Placeholder: Screenshot with two dull beeps.</a:t>
            </a:r>
            <a:endParaRPr lang="en-US" i="1"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72" y="662046"/>
            <a:ext cx="8258630" cy="5257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4608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47" y="4837164"/>
            <a:ext cx="8950733" cy="1288999"/>
          </a:xfrm>
        </p:spPr>
        <p:txBody>
          <a:bodyPr>
            <a:normAutofit/>
          </a:bodyPr>
          <a:lstStyle/>
          <a:p>
            <a:pPr marL="0" indent="0" algn="ctr">
              <a:buNone/>
            </a:pPr>
            <a:r>
              <a:rPr lang="en-US" sz="2800" dirty="0" smtClean="0"/>
              <a:t>In each game, you have 16 tokens (stacked in a row at the top of the screen) and 3 lotteries (the vertical white panels). </a:t>
            </a:r>
            <a:endParaRPr lang="en-US" sz="2800"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992" t="3831" r="31033" b="52453"/>
          <a:stretch/>
        </p:blipFill>
        <p:spPr bwMode="auto">
          <a:xfrm>
            <a:off x="2277533" y="406399"/>
            <a:ext cx="4275667" cy="424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5" name="Right Arrow 1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645147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3999" y="2774953"/>
            <a:ext cx="4472777" cy="369332"/>
          </a:xfrm>
          <a:prstGeom prst="rect">
            <a:avLst/>
          </a:prstGeom>
          <a:noFill/>
        </p:spPr>
        <p:txBody>
          <a:bodyPr wrap="square" rtlCol="0">
            <a:spAutoFit/>
          </a:bodyPr>
          <a:lstStyle/>
          <a:p>
            <a:r>
              <a:rPr lang="en-US" i="1" dirty="0" smtClean="0"/>
              <a:t>Placeholder: Screenshot of timeout screen.</a:t>
            </a:r>
            <a:endParaRPr lang="en-US" i="1"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41" y="815274"/>
            <a:ext cx="7888514" cy="5015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1354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262308"/>
            <a:ext cx="8779896" cy="5811536"/>
          </a:xfrm>
        </p:spPr>
        <p:txBody>
          <a:bodyPr>
            <a:normAutofit fontScale="92500" lnSpcReduction="10000"/>
          </a:bodyPr>
          <a:lstStyle/>
          <a:p>
            <a:pPr marL="0" indent="0" algn="ctr">
              <a:buNone/>
            </a:pPr>
            <a:endParaRPr lang="en-US" sz="2800" dirty="0"/>
          </a:p>
          <a:p>
            <a:pPr marL="0" indent="0" algn="ctr">
              <a:buNone/>
            </a:pPr>
            <a:r>
              <a:rPr lang="en-US" sz="2400" dirty="0" smtClean="0"/>
              <a:t>For this task, you will be paid based on the total number of points you earn. </a:t>
            </a:r>
          </a:p>
          <a:p>
            <a:pPr marL="0" indent="0" algn="ctr">
              <a:buNone/>
            </a:pPr>
            <a:endParaRPr lang="en-US" sz="2400" dirty="0">
              <a:solidFill>
                <a:srgbClr val="FFFF00"/>
              </a:solidFill>
            </a:endParaRPr>
          </a:p>
          <a:p>
            <a:pPr marL="0" indent="0">
              <a:buNone/>
            </a:pPr>
            <a:r>
              <a:rPr lang="en-US" sz="2400" dirty="0" smtClean="0">
                <a:solidFill>
                  <a:srgbClr val="FFFF00"/>
                </a:solidFill>
              </a:rPr>
              <a:t>SCORING:</a:t>
            </a:r>
          </a:p>
          <a:p>
            <a:pPr>
              <a:spcBef>
                <a:spcPts val="528"/>
              </a:spcBef>
            </a:pPr>
            <a:r>
              <a:rPr lang="en-US" sz="2400" dirty="0" smtClean="0"/>
              <a:t>A total of 100 points will be given at the beginning of each trial.</a:t>
            </a:r>
          </a:p>
          <a:p>
            <a:pPr>
              <a:spcBef>
                <a:spcPts val="2328"/>
              </a:spcBef>
            </a:pPr>
            <a:r>
              <a:rPr lang="en-US" sz="2400" dirty="0" smtClean="0"/>
              <a:t>12.5 penalty points per second will be subtracted from the 100 point total as time elapses. There is no time limit so it will keep subtracting points until you respond: which means you can have negative points. </a:t>
            </a:r>
          </a:p>
          <a:p>
            <a:pPr>
              <a:spcBef>
                <a:spcPts val="2328"/>
              </a:spcBef>
            </a:pPr>
            <a:r>
              <a:rPr lang="en-US" sz="2400" dirty="0" smtClean="0"/>
              <a:t>There is also a SWITCH-COST of 25 points every time you open a new patch. So, every time you move to a different patch, 25 points will be subtracted from your total score.</a:t>
            </a:r>
          </a:p>
          <a:p>
            <a:pPr>
              <a:spcBef>
                <a:spcPts val="2328"/>
              </a:spcBef>
            </a:pPr>
            <a:r>
              <a:rPr lang="en-US" sz="2400" dirty="0" smtClean="0"/>
              <a:t>The remaining points will be your score on that trial, plus an extra 50 points if you respond correctly, or minus 50 points if you respond incorrectly.</a:t>
            </a:r>
          </a:p>
          <a:p>
            <a:pPr marL="0" indent="0" algn="ctr">
              <a:buNone/>
            </a:pPr>
            <a:endParaRPr lang="en-US" sz="2800" dirty="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649146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87292"/>
            <a:ext cx="8779896" cy="4886551"/>
          </a:xfrm>
        </p:spPr>
        <p:txBody>
          <a:bodyPr>
            <a:normAutofit/>
          </a:bodyPr>
          <a:lstStyle/>
          <a:p>
            <a:pPr marL="0" indent="0" algn="ctr">
              <a:buNone/>
            </a:pPr>
            <a:endParaRPr lang="en-US" sz="2800" dirty="0"/>
          </a:p>
          <a:p>
            <a:pPr marL="0" indent="0" algn="ctr">
              <a:buNone/>
            </a:pPr>
            <a:r>
              <a:rPr lang="en-US" sz="2400" dirty="0" smtClean="0"/>
              <a:t>There will be a timing bar on the left side of the screen </a:t>
            </a:r>
          </a:p>
          <a:p>
            <a:pPr marL="0" indent="0" algn="ctr">
              <a:spcBef>
                <a:spcPts val="0"/>
              </a:spcBef>
              <a:buNone/>
            </a:pPr>
            <a:r>
              <a:rPr lang="en-US" sz="2400" dirty="0" smtClean="0"/>
              <a:t>to indicate how many points you have left.</a:t>
            </a:r>
            <a:r>
              <a:rPr lang="en-US" sz="2400" dirty="0" smtClean="0">
                <a:solidFill>
                  <a:srgbClr val="00FF00"/>
                </a:solidFill>
              </a:rPr>
              <a:t> </a:t>
            </a:r>
          </a:p>
          <a:p>
            <a:pPr marL="0" indent="0" algn="ctr">
              <a:spcBef>
                <a:spcPts val="0"/>
              </a:spcBef>
              <a:buNone/>
            </a:pPr>
            <a:endParaRPr lang="en-US" sz="2400" dirty="0">
              <a:solidFill>
                <a:srgbClr val="00FF00"/>
              </a:solidFill>
            </a:endParaRPr>
          </a:p>
          <a:p>
            <a:pPr marL="0" indent="0" algn="ctr">
              <a:spcBef>
                <a:spcPts val="0"/>
              </a:spcBef>
              <a:buNone/>
            </a:pPr>
            <a:r>
              <a:rPr lang="en-US" sz="2400" dirty="0" smtClean="0">
                <a:solidFill>
                  <a:srgbClr val="00FF00"/>
                </a:solidFill>
              </a:rPr>
              <a:t>Green </a:t>
            </a:r>
            <a:r>
              <a:rPr lang="en-US" sz="2400" dirty="0" smtClean="0"/>
              <a:t>means there are positive points </a:t>
            </a:r>
          </a:p>
          <a:p>
            <a:pPr marL="0" indent="0" algn="ctr">
              <a:spcBef>
                <a:spcPts val="0"/>
              </a:spcBef>
              <a:buNone/>
            </a:pPr>
            <a:r>
              <a:rPr lang="en-US" sz="2400" dirty="0" smtClean="0"/>
              <a:t>remaining from the original 100 points. </a:t>
            </a:r>
          </a:p>
          <a:p>
            <a:pPr marL="0" indent="0" algn="ctr">
              <a:spcBef>
                <a:spcPts val="0"/>
              </a:spcBef>
              <a:buNone/>
            </a:pPr>
            <a:endParaRPr lang="en-US" sz="2400" dirty="0">
              <a:solidFill>
                <a:srgbClr val="FF0000"/>
              </a:solidFill>
            </a:endParaRPr>
          </a:p>
          <a:p>
            <a:pPr marL="0" indent="0" algn="ctr">
              <a:spcBef>
                <a:spcPts val="0"/>
              </a:spcBef>
              <a:buNone/>
            </a:pPr>
            <a:r>
              <a:rPr lang="en-US" sz="2400" dirty="0" smtClean="0">
                <a:solidFill>
                  <a:srgbClr val="FF0000"/>
                </a:solidFill>
              </a:rPr>
              <a:t>Red</a:t>
            </a:r>
            <a:r>
              <a:rPr lang="en-US" sz="2400" dirty="0" smtClean="0"/>
              <a:t> means there are negative points </a:t>
            </a:r>
          </a:p>
          <a:p>
            <a:pPr marL="0" indent="0" algn="ctr">
              <a:spcBef>
                <a:spcPts val="0"/>
              </a:spcBef>
              <a:buNone/>
            </a:pPr>
            <a:r>
              <a:rPr lang="en-US" sz="2400" dirty="0" smtClean="0"/>
              <a:t>remaining from the original 100 points. </a:t>
            </a:r>
            <a:endParaRPr lang="en-US" sz="2400" dirty="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128607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0540" y="-138060"/>
            <a:ext cx="6800626" cy="5811536"/>
          </a:xfrm>
        </p:spPr>
        <p:txBody>
          <a:bodyPr>
            <a:normAutofit/>
          </a:bodyPr>
          <a:lstStyle/>
          <a:p>
            <a:pPr marL="0" indent="0" algn="ctr">
              <a:buNone/>
            </a:pPr>
            <a:endParaRPr lang="en-US" sz="2800" dirty="0"/>
          </a:p>
          <a:p>
            <a:pPr marL="0" indent="0" algn="ctr">
              <a:spcBef>
                <a:spcPts val="0"/>
              </a:spcBef>
              <a:buNone/>
            </a:pPr>
            <a:r>
              <a:rPr lang="en-US" sz="2400" dirty="0"/>
              <a:t>An example of the timing bar when there are </a:t>
            </a:r>
            <a:endParaRPr lang="en-US" sz="2400" dirty="0" smtClean="0"/>
          </a:p>
          <a:p>
            <a:pPr marL="0" indent="0" algn="ctr">
              <a:spcBef>
                <a:spcPts val="0"/>
              </a:spcBef>
              <a:buNone/>
            </a:pPr>
            <a:r>
              <a:rPr lang="en-US" sz="2400" dirty="0" smtClean="0"/>
              <a:t>positive </a:t>
            </a:r>
            <a:r>
              <a:rPr lang="en-US" sz="2400" dirty="0"/>
              <a:t>points is shown here. </a:t>
            </a:r>
          </a:p>
          <a:p>
            <a:pPr algn="ctr"/>
            <a:endParaRPr lang="en-US" sz="28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363" y="2075543"/>
            <a:ext cx="5824457" cy="3961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351320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0540" y="-138060"/>
            <a:ext cx="6800626" cy="5811536"/>
          </a:xfrm>
        </p:spPr>
        <p:txBody>
          <a:bodyPr>
            <a:normAutofit/>
          </a:bodyPr>
          <a:lstStyle/>
          <a:p>
            <a:pPr marL="0" indent="0" algn="ctr">
              <a:buNone/>
            </a:pPr>
            <a:endParaRPr lang="en-US" sz="2800" dirty="0"/>
          </a:p>
          <a:p>
            <a:pPr marL="0" indent="0" algn="ctr">
              <a:buNone/>
            </a:pPr>
            <a:r>
              <a:rPr lang="en-US" sz="2400" dirty="0"/>
              <a:t>An example of the timing bar when there are </a:t>
            </a:r>
            <a:r>
              <a:rPr lang="en-US" sz="2400" dirty="0" smtClean="0"/>
              <a:t>negative points </a:t>
            </a:r>
            <a:r>
              <a:rPr lang="en-US" sz="2400" dirty="0"/>
              <a:t>is shown here. </a:t>
            </a:r>
          </a:p>
          <a:p>
            <a:pPr algn="ctr"/>
            <a:endParaRPr lang="en-US" sz="28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363" y="2075543"/>
            <a:ext cx="5834720" cy="3961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077726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878" y="1187292"/>
            <a:ext cx="8738481" cy="4886551"/>
          </a:xfrm>
        </p:spPr>
        <p:txBody>
          <a:bodyPr>
            <a:normAutofit/>
          </a:bodyPr>
          <a:lstStyle/>
          <a:p>
            <a:pPr marL="0" indent="0" algn="ctr">
              <a:buNone/>
            </a:pPr>
            <a:endParaRPr lang="en-US" sz="2800" dirty="0"/>
          </a:p>
          <a:p>
            <a:pPr marL="0" indent="0" algn="ctr">
              <a:buNone/>
            </a:pPr>
            <a:r>
              <a:rPr lang="en-US" sz="2400" dirty="0" smtClean="0"/>
              <a:t>The timing bar will keep growing until it reaches the bottom of the screen, but it will keep subtracting your points at the same rate. </a:t>
            </a:r>
          </a:p>
          <a:p>
            <a:pPr marL="0" indent="0" algn="ctr">
              <a:buNone/>
            </a:pPr>
            <a:endParaRPr lang="en-US" sz="2400" dirty="0"/>
          </a:p>
          <a:p>
            <a:pPr marL="0" indent="0" algn="ctr">
              <a:buNone/>
            </a:pPr>
            <a:r>
              <a:rPr lang="en-US" sz="2400" dirty="0" smtClean="0"/>
              <a:t>If you switch patches, the switch cost will be reflected by a sudden drop in the timing bar. After your response, your reward or penalty points will also be reflected in the timing bar. </a:t>
            </a:r>
            <a:endParaRPr lang="en-US" sz="2400" dirty="0"/>
          </a:p>
          <a:p>
            <a:pPr marL="0" indent="0" algn="ctr">
              <a:buNone/>
            </a:pPr>
            <a:endParaRPr lang="en-US" sz="2400" dirty="0" smtClean="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949098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878" y="1187292"/>
            <a:ext cx="8738481" cy="4886551"/>
          </a:xfrm>
        </p:spPr>
        <p:txBody>
          <a:bodyPr>
            <a:normAutofit/>
          </a:bodyPr>
          <a:lstStyle/>
          <a:p>
            <a:pPr marL="0" indent="0" algn="ctr">
              <a:buNone/>
            </a:pPr>
            <a:endParaRPr lang="en-US" sz="2400" dirty="0" smtClean="0"/>
          </a:p>
          <a:p>
            <a:pPr marL="0" indent="0" algn="ctr">
              <a:buNone/>
            </a:pPr>
            <a:r>
              <a:rPr lang="en-US" sz="2400" dirty="0" smtClean="0"/>
              <a:t>Please try to respond as quickly and </a:t>
            </a:r>
          </a:p>
          <a:p>
            <a:pPr marL="0" indent="0" algn="ctr">
              <a:spcBef>
                <a:spcPts val="0"/>
              </a:spcBef>
              <a:buNone/>
            </a:pPr>
            <a:r>
              <a:rPr lang="en-US" sz="2400" dirty="0" smtClean="0"/>
              <a:t>accurately as you can on each trial. </a:t>
            </a:r>
          </a:p>
          <a:p>
            <a:pPr marL="0" indent="0" algn="ctr">
              <a:spcBef>
                <a:spcPts val="0"/>
              </a:spcBef>
              <a:buNone/>
            </a:pPr>
            <a:endParaRPr lang="en-US" sz="2400" dirty="0"/>
          </a:p>
          <a:p>
            <a:pPr marL="0" indent="0" algn="ctr">
              <a:spcBef>
                <a:spcPts val="0"/>
              </a:spcBef>
              <a:buNone/>
            </a:pPr>
            <a:r>
              <a:rPr lang="en-US" sz="2400" dirty="0" smtClean="0"/>
              <a:t>NOTE: Please use any strategy you need to earn </a:t>
            </a:r>
          </a:p>
          <a:p>
            <a:pPr marL="0" indent="0" algn="ctr">
              <a:spcBef>
                <a:spcPts val="0"/>
              </a:spcBef>
              <a:buNone/>
            </a:pPr>
            <a:r>
              <a:rPr lang="en-US" sz="2400" dirty="0" smtClean="0"/>
              <a:t>as many points as you can. </a:t>
            </a:r>
          </a:p>
          <a:p>
            <a:pPr marL="0" indent="0" algn="ctr">
              <a:spcBef>
                <a:spcPts val="0"/>
              </a:spcBef>
              <a:buNone/>
            </a:pPr>
            <a:endParaRPr lang="en-US" sz="2400" dirty="0"/>
          </a:p>
          <a:p>
            <a:pPr marL="0" indent="0" algn="ctr">
              <a:spcBef>
                <a:spcPts val="0"/>
              </a:spcBef>
              <a:buNone/>
            </a:pPr>
            <a:r>
              <a:rPr lang="en-US" sz="2400" dirty="0" smtClean="0">
                <a:solidFill>
                  <a:srgbClr val="FFFF00"/>
                </a:solidFill>
              </a:rPr>
              <a:t>Try to earn as many points as possible! </a:t>
            </a:r>
          </a:p>
          <a:p>
            <a:pPr marL="0" indent="0" algn="ctr">
              <a:spcBef>
                <a:spcPts val="0"/>
              </a:spcBef>
              <a:buNone/>
            </a:pPr>
            <a:r>
              <a:rPr lang="en-US" sz="2400" dirty="0" smtClean="0">
                <a:solidFill>
                  <a:srgbClr val="FFFF00"/>
                </a:solidFill>
              </a:rPr>
              <a:t>Remember, you will be paid based on the </a:t>
            </a:r>
          </a:p>
          <a:p>
            <a:pPr marL="0" indent="0" algn="ctr">
              <a:spcBef>
                <a:spcPts val="0"/>
              </a:spcBef>
              <a:buNone/>
            </a:pPr>
            <a:r>
              <a:rPr lang="en-US" sz="2400" dirty="0" smtClean="0">
                <a:solidFill>
                  <a:srgbClr val="FFFF00"/>
                </a:solidFill>
              </a:rPr>
              <a:t>total number of points you earn!</a:t>
            </a:r>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968877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878" y="1187292"/>
            <a:ext cx="8738481" cy="4886551"/>
          </a:xfrm>
        </p:spPr>
        <p:txBody>
          <a:bodyPr>
            <a:normAutofit/>
          </a:bodyPr>
          <a:lstStyle/>
          <a:p>
            <a:pPr marL="0" indent="0" algn="ctr">
              <a:buNone/>
            </a:pPr>
            <a:endParaRPr lang="en-US" sz="2800" dirty="0"/>
          </a:p>
          <a:p>
            <a:pPr marL="0" indent="0" algn="ctr">
              <a:buNone/>
            </a:pPr>
            <a:r>
              <a:rPr lang="en-US" sz="2400" dirty="0" smtClean="0"/>
              <a:t>You will now complete the practice session. Remember, you must achieve a 75% accuracy before you may continue.</a:t>
            </a:r>
          </a:p>
          <a:p>
            <a:pPr marL="0" indent="0" algn="ctr">
              <a:buNone/>
            </a:pPr>
            <a:endParaRPr lang="en-US" sz="2400" dirty="0"/>
          </a:p>
          <a:p>
            <a:pPr marL="0" indent="0" algn="ctr">
              <a:buNone/>
            </a:pPr>
            <a:r>
              <a:rPr lang="en-US" sz="2400" dirty="0" smtClean="0"/>
              <a:t>On each trial, you will indicate the location of your target by pressing the UP KEY when the target is open. </a:t>
            </a:r>
          </a:p>
          <a:p>
            <a:pPr marL="0" indent="0" algn="ctr">
              <a:buNone/>
            </a:pPr>
            <a:endParaRPr lang="en-US" sz="2400" dirty="0"/>
          </a:p>
          <a:p>
            <a:pPr marL="0" indent="0" algn="ctr">
              <a:buNone/>
            </a:pPr>
            <a:r>
              <a:rPr lang="en-US" sz="2400" dirty="0" smtClean="0"/>
              <a:t>Remember your target is the patch moving to the LEFT.</a:t>
            </a:r>
          </a:p>
          <a:p>
            <a:pPr marL="0" indent="0" algn="ctr">
              <a:buNone/>
            </a:pPr>
            <a:endParaRPr lang="en-US" sz="2400" dirty="0"/>
          </a:p>
          <a:p>
            <a:pPr marL="0" indent="0" algn="ctr">
              <a:buNone/>
            </a:pPr>
            <a:endParaRPr lang="en-US" sz="2400" dirty="0" smtClean="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999204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878" y="1187292"/>
            <a:ext cx="8738481" cy="4886551"/>
          </a:xfrm>
        </p:spPr>
        <p:txBody>
          <a:bodyPr>
            <a:normAutofit/>
          </a:bodyPr>
          <a:lstStyle/>
          <a:p>
            <a:pPr marL="0" indent="0" algn="ctr">
              <a:buNone/>
            </a:pPr>
            <a:endParaRPr lang="en-US" sz="2800" dirty="0"/>
          </a:p>
          <a:p>
            <a:pPr marL="0" indent="0" algn="ctr">
              <a:buNone/>
            </a:pPr>
            <a:r>
              <a:rPr lang="en-US" sz="2400" dirty="0" smtClean="0"/>
              <a:t>You will now complete the practice session. Remember, you must achieve a 75% accuracy before you may continue.</a:t>
            </a:r>
          </a:p>
          <a:p>
            <a:pPr marL="0" indent="0" algn="ctr">
              <a:buNone/>
            </a:pPr>
            <a:endParaRPr lang="en-US" sz="2400" dirty="0"/>
          </a:p>
          <a:p>
            <a:pPr marL="0" indent="0" algn="ctr">
              <a:buNone/>
            </a:pPr>
            <a:r>
              <a:rPr lang="en-US" sz="2400" dirty="0" smtClean="0"/>
              <a:t>On each trial, you will indicate the location of your target by pressing the UP KEY when the target is open. </a:t>
            </a:r>
          </a:p>
          <a:p>
            <a:pPr marL="0" indent="0" algn="ctr">
              <a:buNone/>
            </a:pPr>
            <a:endParaRPr lang="en-US" sz="2400" dirty="0"/>
          </a:p>
          <a:p>
            <a:pPr marL="0" indent="0" algn="ctr">
              <a:buNone/>
            </a:pPr>
            <a:r>
              <a:rPr lang="en-US" sz="2400" dirty="0" smtClean="0"/>
              <a:t>Remember your target is the patch moving to the RIGHT.</a:t>
            </a:r>
          </a:p>
          <a:p>
            <a:pPr marL="0" indent="0" algn="ctr">
              <a:buNone/>
            </a:pPr>
            <a:endParaRPr lang="en-US" sz="2400" dirty="0"/>
          </a:p>
          <a:p>
            <a:pPr marL="0" indent="0" algn="ctr">
              <a:buNone/>
            </a:pPr>
            <a:endParaRPr lang="en-US" sz="2400" dirty="0" smtClean="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738112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2130425"/>
            <a:ext cx="8458200" cy="1470025"/>
          </a:xfrm>
        </p:spPr>
        <p:txBody>
          <a:bodyPr>
            <a:normAutofit/>
          </a:bodyPr>
          <a:lstStyle/>
          <a:p>
            <a:r>
              <a:rPr lang="en-US" dirty="0" smtClean="0"/>
              <a:t>Press the RIGHT key when you are ready to begin.</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568426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659" y="4837164"/>
            <a:ext cx="8807506" cy="1288999"/>
          </a:xfrm>
        </p:spPr>
        <p:txBody>
          <a:bodyPr>
            <a:normAutofit lnSpcReduction="10000"/>
          </a:bodyPr>
          <a:lstStyle/>
          <a:p>
            <a:pPr marL="0" indent="0" algn="ctr">
              <a:buNone/>
            </a:pPr>
            <a:r>
              <a:rPr lang="en-US" sz="2800" dirty="0" smtClean="0"/>
              <a:t>You are to </a:t>
            </a:r>
            <a:r>
              <a:rPr lang="en-US" sz="2800" dirty="0"/>
              <a:t>place each token in the lottery panel of your </a:t>
            </a:r>
            <a:r>
              <a:rPr lang="en-US" sz="2800" dirty="0" smtClean="0"/>
              <a:t>choice. To do that, press the “1”, “2”, or “3” button that corresponds to the desired lottery panel. </a:t>
            </a:r>
            <a:endParaRPr lang="en-US" sz="2800"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992" t="3831" r="31033" b="52453"/>
          <a:stretch/>
        </p:blipFill>
        <p:spPr bwMode="auto">
          <a:xfrm>
            <a:off x="2277533" y="406399"/>
            <a:ext cx="4275667" cy="424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Down Arrow 9"/>
          <p:cNvSpPr/>
          <p:nvPr/>
        </p:nvSpPr>
        <p:spPr>
          <a:xfrm>
            <a:off x="2695904" y="551792"/>
            <a:ext cx="835572" cy="819807"/>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1" name="Down Arrow 10"/>
          <p:cNvSpPr/>
          <p:nvPr/>
        </p:nvSpPr>
        <p:spPr>
          <a:xfrm>
            <a:off x="3997580" y="551791"/>
            <a:ext cx="835572" cy="819807"/>
          </a:xfrm>
          <a:prstGeom prst="downArrow">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Down Arrow 11"/>
          <p:cNvSpPr/>
          <p:nvPr/>
        </p:nvSpPr>
        <p:spPr>
          <a:xfrm>
            <a:off x="5307724" y="551792"/>
            <a:ext cx="835572" cy="819807"/>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4" name="Right Arrow 13"/>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6" name="Right Arrow 15"/>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858106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sz="6000" dirty="0" smtClean="0"/>
              <a:t>DOT PROBE</a:t>
            </a:r>
            <a:endParaRPr lang="en-US" sz="6000" dirty="0"/>
          </a:p>
        </p:txBody>
      </p:sp>
      <p:sp>
        <p:nvSpPr>
          <p:cNvPr id="7"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9" name="Right Arrow 8"/>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238129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899" y="296026"/>
            <a:ext cx="8561709" cy="3279654"/>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00339" y="3423820"/>
            <a:ext cx="8561709" cy="2539806"/>
          </a:xfrm>
        </p:spPr>
        <p:txBody>
          <a:bodyPr>
            <a:normAutofit fontScale="85000" lnSpcReduction="10000"/>
          </a:bodyPr>
          <a:lstStyle/>
          <a:p>
            <a:pPr marL="0" indent="0">
              <a:buNone/>
            </a:pPr>
            <a:endParaRPr lang="en-US" sz="2800" dirty="0"/>
          </a:p>
          <a:p>
            <a:pPr marL="0" indent="0">
              <a:spcBef>
                <a:spcPts val="1080"/>
              </a:spcBef>
              <a:buNone/>
            </a:pPr>
            <a:r>
              <a:rPr lang="en-US" sz="2400" dirty="0" smtClean="0"/>
              <a:t>In this task, you will be presented with trials that have the following structure:</a:t>
            </a:r>
          </a:p>
          <a:p>
            <a:pPr marL="0" indent="0">
              <a:spcBef>
                <a:spcPts val="1080"/>
              </a:spcBef>
              <a:buNone/>
            </a:pPr>
            <a:r>
              <a:rPr lang="en-US" sz="2400" dirty="0" smtClean="0"/>
              <a:t>Each trial begins with the appearance of two white squares, one appearing just to the left and the other just to the right of the screen center. </a:t>
            </a:r>
          </a:p>
          <a:p>
            <a:pPr marL="0" indent="0">
              <a:spcBef>
                <a:spcPts val="1080"/>
              </a:spcBef>
              <a:buNone/>
            </a:pPr>
            <a:r>
              <a:rPr lang="en-US" sz="2400" dirty="0" smtClean="0"/>
              <a:t>Inside one of these white squares will be the outline of a smaller red square marking its central area. </a:t>
            </a:r>
            <a:r>
              <a:rPr lang="en-US" sz="2400" dirty="0" smtClean="0">
                <a:solidFill>
                  <a:srgbClr val="FF0000"/>
                </a:solidFill>
              </a:rPr>
              <a:t>Please immediately focus your attention onto this smaller red square. </a:t>
            </a:r>
            <a:endParaRPr lang="en-US" sz="2400" dirty="0">
              <a:solidFill>
                <a:srgbClr val="FF0000"/>
              </a:solidFill>
            </a:endParaRPr>
          </a:p>
          <a:p>
            <a:endParaRPr lang="en-US" sz="2800"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460" t="11367" r="7385" b="37945"/>
          <a:stretch/>
        </p:blipFill>
        <p:spPr bwMode="auto">
          <a:xfrm>
            <a:off x="930099" y="781169"/>
            <a:ext cx="7307865" cy="2088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214256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899" y="296026"/>
            <a:ext cx="8561709" cy="3279654"/>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289899" y="3423820"/>
            <a:ext cx="8760968" cy="2539806"/>
          </a:xfrm>
        </p:spPr>
        <p:txBody>
          <a:bodyPr>
            <a:normAutofit fontScale="92500" lnSpcReduction="20000"/>
          </a:bodyPr>
          <a:lstStyle/>
          <a:p>
            <a:pPr marL="0" indent="0">
              <a:buNone/>
            </a:pPr>
            <a:endParaRPr lang="en-US" sz="2800" dirty="0"/>
          </a:p>
          <a:p>
            <a:pPr marL="0" indent="0">
              <a:spcBef>
                <a:spcPts val="1080"/>
              </a:spcBef>
              <a:buNone/>
            </a:pPr>
            <a:r>
              <a:rPr lang="en-US" sz="2400" dirty="0" smtClean="0">
                <a:solidFill>
                  <a:srgbClr val="FF0000"/>
                </a:solidFill>
              </a:rPr>
              <a:t>One second later you will see either a small red horizontal line or a small red vertical line. </a:t>
            </a:r>
          </a:p>
          <a:p>
            <a:pPr marL="0" indent="0">
              <a:spcBef>
                <a:spcPts val="1080"/>
              </a:spcBef>
              <a:buNone/>
            </a:pPr>
            <a:r>
              <a:rPr lang="en-US" sz="2400" dirty="0" smtClean="0"/>
              <a:t>This small line will appear for only a brief moment so be sure that you already have your attention in this screen region or you will miss seeing it. </a:t>
            </a:r>
          </a:p>
          <a:p>
            <a:pPr marL="0" indent="0">
              <a:spcBef>
                <a:spcPts val="1080"/>
              </a:spcBef>
              <a:buNone/>
            </a:pPr>
            <a:r>
              <a:rPr lang="en-US" sz="2400" dirty="0" smtClean="0"/>
              <a:t>What you must do is note the orientation of this briefly displayed small line and remember whether it is horizontal or vertical. </a:t>
            </a:r>
            <a:endParaRPr lang="en-US" sz="2400" dirty="0"/>
          </a:p>
          <a:p>
            <a:endParaRPr lang="en-US" sz="2800"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460" t="11367" r="7385" b="37945"/>
          <a:stretch/>
        </p:blipFill>
        <p:spPr bwMode="auto">
          <a:xfrm>
            <a:off x="930099" y="781169"/>
            <a:ext cx="7307865" cy="2088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0584" t="16291" r="62497" b="37670"/>
          <a:stretch/>
        </p:blipFill>
        <p:spPr bwMode="auto">
          <a:xfrm>
            <a:off x="1241558" y="795438"/>
            <a:ext cx="2304730" cy="21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404875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899" y="296026"/>
            <a:ext cx="8561709" cy="3279654"/>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00339" y="3423820"/>
            <a:ext cx="8561709" cy="2539806"/>
          </a:xfrm>
        </p:spPr>
        <p:txBody>
          <a:bodyPr>
            <a:normAutofit lnSpcReduction="10000"/>
          </a:bodyPr>
          <a:lstStyle/>
          <a:p>
            <a:pPr marL="0" indent="0">
              <a:buNone/>
            </a:pPr>
            <a:endParaRPr lang="en-US" sz="2800" dirty="0"/>
          </a:p>
          <a:p>
            <a:pPr marL="0" indent="0">
              <a:spcBef>
                <a:spcPts val="1080"/>
              </a:spcBef>
              <a:buNone/>
            </a:pPr>
            <a:r>
              <a:rPr lang="en-US" sz="2400" dirty="0" smtClean="0"/>
              <a:t>Immediately after the small line disappears, two images will appear in place of two larger white square outlines. No response is required to these images. </a:t>
            </a:r>
          </a:p>
          <a:p>
            <a:pPr marL="0" indent="0">
              <a:spcBef>
                <a:spcPts val="1080"/>
              </a:spcBef>
              <a:buNone/>
            </a:pPr>
            <a:r>
              <a:rPr lang="en-US" sz="2400" dirty="0" smtClean="0"/>
              <a:t>However, as soon as these images disappear, a second small red line will appear in the central region of either white square outline.</a:t>
            </a:r>
            <a:endParaRPr lang="en-US" sz="2400" dirty="0">
              <a:solidFill>
                <a:srgbClr val="FF0000"/>
              </a:solidFill>
            </a:endParaRPr>
          </a:p>
          <a:p>
            <a:endParaRPr lang="en-US" sz="2800" dirty="0"/>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59" t="6006" r="6090" b="36923"/>
          <a:stretch/>
        </p:blipFill>
        <p:spPr bwMode="auto">
          <a:xfrm>
            <a:off x="1133231" y="905424"/>
            <a:ext cx="6874334" cy="2161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114430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899" y="296026"/>
            <a:ext cx="8561709" cy="3279654"/>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79463" y="3423820"/>
            <a:ext cx="8964537" cy="2539806"/>
          </a:xfrm>
        </p:spPr>
        <p:txBody>
          <a:bodyPr>
            <a:normAutofit fontScale="85000" lnSpcReduction="10000"/>
          </a:bodyPr>
          <a:lstStyle/>
          <a:p>
            <a:pPr marL="0" indent="0">
              <a:buNone/>
            </a:pPr>
            <a:endParaRPr lang="en-US" sz="2800" dirty="0"/>
          </a:p>
          <a:p>
            <a:pPr marL="0" indent="0">
              <a:spcBef>
                <a:spcPts val="1080"/>
              </a:spcBef>
              <a:buNone/>
            </a:pPr>
            <a:r>
              <a:rPr lang="en-US" sz="2400" dirty="0" smtClean="0"/>
              <a:t>Again, this second line may be presented horizontally or vertically. </a:t>
            </a:r>
          </a:p>
          <a:p>
            <a:pPr marL="0" indent="0">
              <a:spcBef>
                <a:spcPts val="1080"/>
              </a:spcBef>
              <a:buNone/>
            </a:pPr>
            <a:r>
              <a:rPr lang="en-US" sz="2400" dirty="0" smtClean="0"/>
              <a:t>This second red line may be presented in the center of the same white square as the previous red line or in the center of the other white square. It does not matter which is the case, your task is the same regardless of where the second line appears. </a:t>
            </a:r>
          </a:p>
          <a:p>
            <a:pPr marL="0" indent="0">
              <a:spcBef>
                <a:spcPts val="1080"/>
              </a:spcBef>
              <a:buNone/>
            </a:pPr>
            <a:r>
              <a:rPr lang="en-US" sz="2400" dirty="0" smtClean="0">
                <a:solidFill>
                  <a:srgbClr val="FF0000"/>
                </a:solidFill>
              </a:rPr>
              <a:t>Specifically, you must quickly decide whether the orientation of this second line matches the orientation of the first line.</a:t>
            </a:r>
            <a:endParaRPr lang="en-US" sz="2400" dirty="0">
              <a:solidFill>
                <a:srgbClr val="FF0000"/>
              </a:solidFill>
            </a:endParaRPr>
          </a:p>
          <a:p>
            <a:endParaRPr lang="en-US" sz="2800" dirty="0"/>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441" t="19795" r="16564" b="54840"/>
          <a:stretch/>
        </p:blipFill>
        <p:spPr bwMode="auto">
          <a:xfrm>
            <a:off x="6143164" y="1352963"/>
            <a:ext cx="1293715" cy="1159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4251470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899" y="296026"/>
            <a:ext cx="8561709" cy="3279654"/>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79463" y="3271413"/>
            <a:ext cx="8964537" cy="2833047"/>
          </a:xfrm>
        </p:spPr>
        <p:txBody>
          <a:bodyPr>
            <a:normAutofit fontScale="92500" lnSpcReduction="10000"/>
          </a:bodyPr>
          <a:lstStyle/>
          <a:p>
            <a:pPr marL="0" indent="0">
              <a:buNone/>
            </a:pPr>
            <a:endParaRPr lang="en-US" sz="2800" dirty="0"/>
          </a:p>
          <a:p>
            <a:pPr marL="0" indent="0">
              <a:spcBef>
                <a:spcPts val="1680"/>
              </a:spcBef>
              <a:buNone/>
            </a:pPr>
            <a:r>
              <a:rPr lang="en-US" sz="2400" dirty="0" smtClean="0"/>
              <a:t>So if you decide that the two lines match (that they are both presented horizontally or both presented vertically) – then you should press the LEFT key.</a:t>
            </a:r>
          </a:p>
          <a:p>
            <a:pPr marL="0" indent="0">
              <a:spcBef>
                <a:spcPts val="1680"/>
              </a:spcBef>
              <a:buNone/>
            </a:pPr>
            <a:r>
              <a:rPr lang="en-US" sz="2400" dirty="0" smtClean="0">
                <a:solidFill>
                  <a:srgbClr val="FFFFFF"/>
                </a:solidFill>
              </a:rPr>
              <a:t>If you decide that the two lines do NOT match (that one is presented horizontally and one is presented vertically) then you need to press the DOWN key.</a:t>
            </a:r>
          </a:p>
          <a:p>
            <a:pPr marL="0" indent="0">
              <a:buNone/>
            </a:pPr>
            <a:endParaRPr lang="en-US" sz="2800" dirty="0"/>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441" t="19795" r="16564" b="54840"/>
          <a:stretch/>
        </p:blipFill>
        <p:spPr bwMode="auto">
          <a:xfrm>
            <a:off x="6143164" y="1352963"/>
            <a:ext cx="1293715" cy="1159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
        <p:nvSpPr>
          <p:cNvPr id="15" name="Right Arrow 14"/>
          <p:cNvSpPr/>
          <p:nvPr/>
        </p:nvSpPr>
        <p:spPr>
          <a:xfrm rot="10800000">
            <a:off x="3838327" y="2865900"/>
            <a:ext cx="457755"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ight Arrow 15"/>
          <p:cNvSpPr/>
          <p:nvPr/>
        </p:nvSpPr>
        <p:spPr>
          <a:xfrm>
            <a:off x="4683215" y="2865403"/>
            <a:ext cx="457755"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3719769" y="3186230"/>
            <a:ext cx="1745671" cy="369332"/>
          </a:xfrm>
          <a:prstGeom prst="rect">
            <a:avLst/>
          </a:prstGeom>
        </p:spPr>
        <p:txBody>
          <a:bodyPr wrap="none">
            <a:spAutoFit/>
          </a:bodyPr>
          <a:lstStyle/>
          <a:p>
            <a:r>
              <a:rPr lang="en-US" dirty="0" smtClean="0">
                <a:solidFill>
                  <a:srgbClr val="FFFFFF"/>
                </a:solidFill>
              </a:rPr>
              <a:t>Same    Different</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858" y="2793579"/>
            <a:ext cx="1975491" cy="724169"/>
          </a:xfrm>
          <a:prstGeom prst="rect">
            <a:avLst/>
          </a:prstGeom>
        </p:spPr>
      </p:pic>
    </p:spTree>
    <p:extLst>
      <p:ext uri="{BB962C8B-B14F-4D97-AF65-F5344CB8AC3E}">
        <p14:creationId xmlns:p14="http://schemas.microsoft.com/office/powerpoint/2010/main" val="3362987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899" y="296026"/>
            <a:ext cx="8561709" cy="3279654"/>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234683" y="3699940"/>
            <a:ext cx="8964537" cy="2539806"/>
          </a:xfrm>
        </p:spPr>
        <p:txBody>
          <a:bodyPr>
            <a:normAutofit/>
          </a:bodyPr>
          <a:lstStyle/>
          <a:p>
            <a:pPr marL="0" indent="0">
              <a:spcBef>
                <a:spcPts val="1680"/>
              </a:spcBef>
              <a:buNone/>
            </a:pPr>
            <a:r>
              <a:rPr lang="en-US" sz="2000" dirty="0" smtClean="0"/>
              <a:t>Should </a:t>
            </a:r>
            <a:r>
              <a:rPr lang="en-US" sz="2000" dirty="0"/>
              <a:t>you make a mistake, the task will switch to an ‘error triggered delay’ which will count down </a:t>
            </a:r>
            <a:r>
              <a:rPr lang="en-US" sz="2000"/>
              <a:t>for </a:t>
            </a:r>
            <a:r>
              <a:rPr lang="en-US" sz="2000" smtClean="0"/>
              <a:t>3 </a:t>
            </a:r>
            <a:r>
              <a:rPr lang="en-US" sz="2000" dirty="0"/>
              <a:t>seconds in order to allow you to collect your thoughts before beginning the next trial</a:t>
            </a:r>
            <a:r>
              <a:rPr lang="en-US" sz="2000" dirty="0" smtClean="0"/>
              <a:t>.</a:t>
            </a:r>
            <a:endParaRPr lang="en-US" sz="2000" dirty="0"/>
          </a:p>
          <a:p>
            <a:pPr marL="0" indent="0">
              <a:spcBef>
                <a:spcPts val="1680"/>
              </a:spcBef>
              <a:buNone/>
            </a:pPr>
            <a:r>
              <a:rPr lang="en-US" sz="2000" dirty="0"/>
              <a:t>Please ensure that you respond as quickly as you can without sacrificing any accuracy in your responses. </a:t>
            </a:r>
          </a:p>
          <a:p>
            <a:pPr marL="0" indent="0">
              <a:spcBef>
                <a:spcPts val="1680"/>
              </a:spcBef>
              <a:buNone/>
            </a:pPr>
            <a:r>
              <a:rPr lang="en-US" sz="2000" dirty="0"/>
              <a:t>We will start off with a practice to prepare you for the task. </a:t>
            </a:r>
          </a:p>
          <a:p>
            <a:pPr marL="0" indent="0">
              <a:buNone/>
            </a:pPr>
            <a:endParaRPr lang="en-US" sz="2800" dirty="0"/>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441" t="19795" r="16564" b="54840"/>
          <a:stretch/>
        </p:blipFill>
        <p:spPr bwMode="auto">
          <a:xfrm>
            <a:off x="6143164" y="1352963"/>
            <a:ext cx="1293715" cy="1159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
        <p:nvSpPr>
          <p:cNvPr id="15" name="Right Arrow 14"/>
          <p:cNvSpPr/>
          <p:nvPr/>
        </p:nvSpPr>
        <p:spPr>
          <a:xfrm rot="10800000">
            <a:off x="3838327" y="2865900"/>
            <a:ext cx="457755"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ight Arrow 15"/>
          <p:cNvSpPr/>
          <p:nvPr/>
        </p:nvSpPr>
        <p:spPr>
          <a:xfrm>
            <a:off x="4683215" y="2865403"/>
            <a:ext cx="457755"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3719769" y="3186230"/>
            <a:ext cx="1745671" cy="369332"/>
          </a:xfrm>
          <a:prstGeom prst="rect">
            <a:avLst/>
          </a:prstGeom>
        </p:spPr>
        <p:txBody>
          <a:bodyPr wrap="none">
            <a:spAutoFit/>
          </a:bodyPr>
          <a:lstStyle/>
          <a:p>
            <a:r>
              <a:rPr lang="en-US" dirty="0" smtClean="0">
                <a:solidFill>
                  <a:srgbClr val="FFFFFF"/>
                </a:solidFill>
              </a:rPr>
              <a:t>Same    Different</a:t>
            </a:r>
            <a:endParaRPr lang="en-US"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858" y="2793579"/>
            <a:ext cx="1975491" cy="724169"/>
          </a:xfrm>
          <a:prstGeom prst="rect">
            <a:avLst/>
          </a:prstGeom>
        </p:spPr>
      </p:pic>
    </p:spTree>
    <p:extLst>
      <p:ext uri="{BB962C8B-B14F-4D97-AF65-F5344CB8AC3E}">
        <p14:creationId xmlns:p14="http://schemas.microsoft.com/office/powerpoint/2010/main" val="1504876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2130425"/>
            <a:ext cx="8458200" cy="1470025"/>
          </a:xfrm>
        </p:spPr>
        <p:txBody>
          <a:bodyPr>
            <a:normAutofit/>
          </a:bodyPr>
          <a:lstStyle/>
          <a:p>
            <a:r>
              <a:rPr lang="en-US" dirty="0" smtClean="0"/>
              <a:t>Press the RIGHT key when you are ready to begin.</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568426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0339" y="2130425"/>
            <a:ext cx="8458200" cy="1470025"/>
          </a:xfrm>
        </p:spPr>
        <p:txBody>
          <a:bodyPr>
            <a:normAutofit/>
          </a:bodyPr>
          <a:lstStyle/>
          <a:p>
            <a:r>
              <a:rPr lang="en-US" dirty="0" smtClean="0"/>
              <a:t>Pictures and Sounds</a:t>
            </a:r>
            <a:endParaRPr lang="en-US" dirty="0"/>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3" name="Right Arrow 1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764111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358948"/>
            <a:ext cx="8779896" cy="5549908"/>
          </a:xfrm>
        </p:spPr>
        <p:txBody>
          <a:bodyPr>
            <a:normAutofit/>
          </a:bodyPr>
          <a:lstStyle/>
          <a:p>
            <a:pPr marL="0" indent="0" algn="ctr">
              <a:buNone/>
            </a:pPr>
            <a:endParaRPr lang="en-US" sz="2800" dirty="0"/>
          </a:p>
          <a:p>
            <a:pPr marL="0" indent="0" algn="ctr">
              <a:spcBef>
                <a:spcPts val="0"/>
              </a:spcBef>
              <a:buNone/>
            </a:pPr>
            <a:r>
              <a:rPr lang="en-US" sz="2400" dirty="0" smtClean="0"/>
              <a:t>For the next part of the experiment, you will be looking </a:t>
            </a:r>
          </a:p>
          <a:p>
            <a:pPr marL="0" indent="0" algn="ctr">
              <a:spcBef>
                <a:spcPts val="0"/>
              </a:spcBef>
              <a:buNone/>
            </a:pPr>
            <a:r>
              <a:rPr lang="en-US" sz="2400" dirty="0" smtClean="0"/>
              <a:t>at different pictures and you will be rating each picture </a:t>
            </a:r>
          </a:p>
          <a:p>
            <a:pPr marL="0" indent="0" algn="ctr">
              <a:spcBef>
                <a:spcPts val="0"/>
              </a:spcBef>
              <a:buNone/>
            </a:pPr>
            <a:r>
              <a:rPr lang="en-US" sz="2400" dirty="0" smtClean="0"/>
              <a:t>in terms of how it made you feel while viewing it.</a:t>
            </a:r>
          </a:p>
          <a:p>
            <a:pPr marL="0" indent="0" algn="ctr">
              <a:spcBef>
                <a:spcPts val="0"/>
              </a:spcBef>
              <a:buNone/>
            </a:pPr>
            <a:endParaRPr lang="en-US" sz="2400" dirty="0" smtClean="0"/>
          </a:p>
          <a:p>
            <a:pPr marL="0" indent="0" algn="ctr">
              <a:spcBef>
                <a:spcPts val="0"/>
              </a:spcBef>
              <a:buNone/>
            </a:pPr>
            <a:r>
              <a:rPr lang="en-US" sz="2400" dirty="0" smtClean="0"/>
              <a:t>There are no right or wrong answers, </a:t>
            </a:r>
          </a:p>
          <a:p>
            <a:pPr marL="0" indent="0" algn="ctr">
              <a:spcBef>
                <a:spcPts val="0"/>
              </a:spcBef>
              <a:buNone/>
            </a:pPr>
            <a:r>
              <a:rPr lang="en-US" sz="2400" dirty="0" smtClean="0"/>
              <a:t>so simply respond as honestly as you can.</a:t>
            </a:r>
          </a:p>
          <a:p>
            <a:pPr marL="0" indent="0" algn="ctr">
              <a:spcBef>
                <a:spcPts val="0"/>
              </a:spcBef>
              <a:buNone/>
            </a:pPr>
            <a:endParaRPr lang="en-US" sz="2400" dirty="0" smtClean="0"/>
          </a:p>
          <a:p>
            <a:pPr marL="0" indent="0" algn="ctr">
              <a:spcBef>
                <a:spcPts val="0"/>
              </a:spcBef>
              <a:buNone/>
            </a:pPr>
            <a:r>
              <a:rPr lang="en-US" sz="2400" dirty="0" smtClean="0"/>
              <a:t>In between these images, </a:t>
            </a:r>
          </a:p>
          <a:p>
            <a:pPr marL="0" indent="0" algn="ctr">
              <a:spcBef>
                <a:spcPts val="0"/>
              </a:spcBef>
              <a:buNone/>
            </a:pPr>
            <a:r>
              <a:rPr lang="en-US" sz="2400" dirty="0" smtClean="0"/>
              <a:t>please focus on the cross (“+”) in the middle of the screen. </a:t>
            </a:r>
          </a:p>
          <a:p>
            <a:pPr marL="0" indent="0" algn="ctr">
              <a:spcBef>
                <a:spcPts val="0"/>
              </a:spcBef>
              <a:buNone/>
            </a:pPr>
            <a:endParaRPr lang="en-US" sz="2400" dirty="0" smtClean="0"/>
          </a:p>
          <a:p>
            <a:pPr marL="0" indent="0" algn="ctr">
              <a:spcBef>
                <a:spcPts val="0"/>
              </a:spcBef>
              <a:buNone/>
            </a:pPr>
            <a:r>
              <a:rPr lang="en-US" sz="2400" dirty="0" smtClean="0"/>
              <a:t>At certain times during this task, </a:t>
            </a:r>
          </a:p>
          <a:p>
            <a:pPr marL="0" indent="0" algn="ctr">
              <a:spcBef>
                <a:spcPts val="0"/>
              </a:spcBef>
              <a:buNone/>
            </a:pPr>
            <a:r>
              <a:rPr lang="en-US" sz="2400" dirty="0" smtClean="0"/>
              <a:t>you may also hear loud sounds through your headphones. </a:t>
            </a:r>
          </a:p>
          <a:p>
            <a:pPr marL="0" indent="0" algn="ctr">
              <a:spcBef>
                <a:spcPts val="0"/>
              </a:spcBef>
              <a:buNone/>
            </a:pPr>
            <a:endParaRPr lang="en-US" sz="2400" dirty="0"/>
          </a:p>
          <a:p>
            <a:pPr algn="ct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932188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532" y="406398"/>
            <a:ext cx="4275667" cy="4275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1573755" y="4837164"/>
            <a:ext cx="6322630" cy="1288999"/>
          </a:xfrm>
        </p:spPr>
        <p:txBody>
          <a:bodyPr>
            <a:normAutofit lnSpcReduction="10000"/>
          </a:bodyPr>
          <a:lstStyle/>
          <a:p>
            <a:pPr marL="0" indent="0" algn="ctr">
              <a:buNone/>
            </a:pPr>
            <a:r>
              <a:rPr lang="en-US" sz="2800" dirty="0" smtClean="0"/>
              <a:t>After each token placement, the token will turn </a:t>
            </a:r>
            <a:r>
              <a:rPr lang="en-US" sz="2800" dirty="0" smtClean="0">
                <a:solidFill>
                  <a:srgbClr val="00FF00"/>
                </a:solidFill>
              </a:rPr>
              <a:t>green</a:t>
            </a:r>
            <a:r>
              <a:rPr lang="en-US" sz="2800" dirty="0" smtClean="0"/>
              <a:t> if you won (as shown). You earn 1 point for each green token.</a:t>
            </a:r>
            <a:endParaRPr lang="en-US" sz="2800"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179599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79464" y="5527036"/>
            <a:ext cx="8779896" cy="1330964"/>
          </a:xfrm>
        </p:spPr>
        <p:txBody>
          <a:bodyPr>
            <a:normAutofit/>
          </a:bodyPr>
          <a:lstStyle/>
          <a:p>
            <a:pPr marL="0" indent="0" algn="ctr">
              <a:buNone/>
            </a:pPr>
            <a:r>
              <a:rPr lang="en-US" sz="2200" dirty="0" smtClean="0"/>
              <a:t>When you see this, press a number from 1 to 9 to indicate how happy or unhappy the image you just saw made you feel.</a:t>
            </a:r>
            <a:endParaRPr lang="en-US" sz="2200" dirty="0"/>
          </a:p>
          <a:p>
            <a:pPr algn="ctr"/>
            <a:endParaRPr lang="en-US" sz="2800" dirty="0"/>
          </a:p>
        </p:txBody>
      </p:sp>
      <p:sp>
        <p:nvSpPr>
          <p:cNvPr id="9" name="Rectangle 8"/>
          <p:cNvSpPr/>
          <p:nvPr/>
        </p:nvSpPr>
        <p:spPr>
          <a:xfrm>
            <a:off x="124245" y="457100"/>
            <a:ext cx="8902536" cy="506519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72" r="6838"/>
          <a:stretch/>
        </p:blipFill>
        <p:spPr bwMode="auto">
          <a:xfrm>
            <a:off x="124245" y="457100"/>
            <a:ext cx="8902536" cy="419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5" name="Right Arrow 1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942157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4245" y="457100"/>
            <a:ext cx="8902536" cy="506519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09" t="5434" r="5759"/>
          <a:stretch/>
        </p:blipFill>
        <p:spPr bwMode="auto">
          <a:xfrm>
            <a:off x="207076" y="457101"/>
            <a:ext cx="8738480" cy="3751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a:spLocks noGrp="1"/>
          </p:cNvSpPr>
          <p:nvPr>
            <p:ph idx="1"/>
          </p:nvPr>
        </p:nvSpPr>
        <p:spPr>
          <a:xfrm>
            <a:off x="179464" y="5527036"/>
            <a:ext cx="8779896" cy="1330964"/>
          </a:xfrm>
        </p:spPr>
        <p:txBody>
          <a:bodyPr>
            <a:normAutofit/>
          </a:bodyPr>
          <a:lstStyle/>
          <a:p>
            <a:pPr marL="0" indent="0" algn="ctr">
              <a:buNone/>
            </a:pPr>
            <a:r>
              <a:rPr lang="en-US" sz="2200" dirty="0" smtClean="0"/>
              <a:t>When you see this, press a number from 1 to 9 to indicate how calm or excited the image you just saw made you feel.</a:t>
            </a:r>
            <a:endParaRPr lang="en-US" sz="2200" dirty="0"/>
          </a:p>
          <a:p>
            <a:pPr algn="ctr"/>
            <a:endParaRPr lang="en-US" sz="2800" dirty="0"/>
          </a:p>
        </p:txBody>
      </p:sp>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4" name="Right Arrow 13"/>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65633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2130425"/>
            <a:ext cx="8458200" cy="1470025"/>
          </a:xfrm>
        </p:spPr>
        <p:txBody>
          <a:bodyPr>
            <a:normAutofit/>
          </a:bodyPr>
          <a:lstStyle/>
          <a:p>
            <a:r>
              <a:rPr lang="en-US" dirty="0" smtClean="0"/>
              <a:t>Press the RIGHT key when you are ready to begin.</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568426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Baseline</a:t>
            </a: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439926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59681"/>
            <a:ext cx="8779896" cy="4390225"/>
          </a:xfrm>
        </p:spPr>
        <p:txBody>
          <a:bodyPr>
            <a:normAutofit/>
          </a:bodyPr>
          <a:lstStyle/>
          <a:p>
            <a:pPr marL="0" indent="0" algn="ctr">
              <a:spcBef>
                <a:spcPts val="0"/>
              </a:spcBef>
              <a:buNone/>
            </a:pPr>
            <a:r>
              <a:rPr lang="en-US" sz="2800" dirty="0" smtClean="0"/>
              <a:t>For this task, please keep your eyes on the </a:t>
            </a:r>
          </a:p>
          <a:p>
            <a:pPr marL="0" indent="0" algn="ctr">
              <a:spcBef>
                <a:spcPts val="0"/>
              </a:spcBef>
              <a:buNone/>
            </a:pPr>
            <a:r>
              <a:rPr lang="en-US" sz="2800" dirty="0" smtClean="0"/>
              <a:t>computer monitor. You will see various images and </a:t>
            </a:r>
          </a:p>
          <a:p>
            <a:pPr marL="0" indent="0" algn="ctr">
              <a:spcBef>
                <a:spcPts val="0"/>
              </a:spcBef>
              <a:buNone/>
            </a:pPr>
            <a:r>
              <a:rPr lang="en-US" sz="2800" dirty="0" smtClean="0"/>
              <a:t>may hear sounds through your headphones.</a:t>
            </a:r>
          </a:p>
          <a:p>
            <a:pPr marL="0" indent="0" algn="ctr">
              <a:spcBef>
                <a:spcPts val="0"/>
              </a:spcBef>
              <a:buNone/>
            </a:pPr>
            <a:endParaRPr lang="en-US" sz="2800" dirty="0"/>
          </a:p>
          <a:p>
            <a:pPr marL="0" indent="0" algn="ctr">
              <a:spcBef>
                <a:spcPts val="0"/>
              </a:spcBef>
              <a:buNone/>
            </a:pPr>
            <a:r>
              <a:rPr lang="en-US" sz="2800" dirty="0" smtClean="0"/>
              <a:t>For this task, we will be taking a 5-minute reading </a:t>
            </a:r>
          </a:p>
          <a:p>
            <a:pPr marL="0" indent="0" algn="ctr">
              <a:spcBef>
                <a:spcPts val="0"/>
              </a:spcBef>
              <a:buNone/>
            </a:pPr>
            <a:r>
              <a:rPr lang="en-US" sz="2800" dirty="0" smtClean="0"/>
              <a:t>while you watch pictures of flowers on the screen.</a:t>
            </a:r>
          </a:p>
          <a:p>
            <a:pPr marL="0" indent="0" algn="ctr">
              <a:spcBef>
                <a:spcPts val="0"/>
              </a:spcBef>
              <a:buNone/>
            </a:pPr>
            <a:endParaRPr lang="en-US" sz="2800" dirty="0"/>
          </a:p>
          <a:p>
            <a:pPr marL="0" indent="0" algn="ctr">
              <a:spcBef>
                <a:spcPts val="0"/>
              </a:spcBef>
              <a:buNone/>
            </a:pPr>
            <a:r>
              <a:rPr lang="en-US" sz="2800" dirty="0" smtClean="0"/>
              <a:t>Please stay still during the entire task. </a:t>
            </a: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369129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2130425"/>
            <a:ext cx="8458200" cy="1470025"/>
          </a:xfrm>
        </p:spPr>
        <p:txBody>
          <a:bodyPr>
            <a:normAutofit/>
          </a:bodyPr>
          <a:lstStyle/>
          <a:p>
            <a:r>
              <a:rPr lang="en-US" dirty="0" smtClean="0"/>
              <a:t>Press the RIGHT key when you are ready to begin.</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568426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DRIVING</a:t>
            </a:r>
            <a:endParaRPr lang="en-US" dirty="0"/>
          </a:p>
        </p:txBody>
      </p:sp>
      <p:sp>
        <p:nvSpPr>
          <p:cNvPr id="8"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9" name="Right Arrow 8"/>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910978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0448"/>
            <a:ext cx="8779896" cy="4914163"/>
          </a:xfrm>
        </p:spPr>
        <p:txBody>
          <a:bodyPr>
            <a:normAutofit lnSpcReduction="10000"/>
          </a:bodyPr>
          <a:lstStyle/>
          <a:p>
            <a:pPr marL="0" indent="0" algn="ctr">
              <a:spcBef>
                <a:spcPts val="0"/>
              </a:spcBef>
              <a:buNone/>
            </a:pPr>
            <a:endParaRPr lang="en-US" sz="2800" dirty="0"/>
          </a:p>
          <a:p>
            <a:pPr marL="0" indent="0" algn="ctr">
              <a:spcBef>
                <a:spcPts val="0"/>
              </a:spcBef>
              <a:buNone/>
            </a:pPr>
            <a:r>
              <a:rPr lang="en-US" sz="2800" dirty="0" smtClean="0"/>
              <a:t>Task 1: Move and Go</a:t>
            </a:r>
          </a:p>
          <a:p>
            <a:pPr marL="0" indent="0" algn="ctr">
              <a:spcBef>
                <a:spcPts val="0"/>
              </a:spcBef>
              <a:buNone/>
            </a:pPr>
            <a:endParaRPr lang="en-US" sz="2800" dirty="0"/>
          </a:p>
          <a:p>
            <a:pPr marL="0" indent="0" algn="ctr">
              <a:spcBef>
                <a:spcPts val="0"/>
              </a:spcBef>
              <a:buNone/>
            </a:pPr>
            <a:r>
              <a:rPr lang="en-US" sz="2800" dirty="0" smtClean="0"/>
              <a:t>In this part, you are going to </a:t>
            </a:r>
          </a:p>
          <a:p>
            <a:pPr marL="0" indent="0" algn="ctr">
              <a:spcBef>
                <a:spcPts val="0"/>
              </a:spcBef>
              <a:buNone/>
            </a:pPr>
            <a:r>
              <a:rPr lang="en-US" sz="2800" dirty="0" smtClean="0"/>
              <a:t>perform 20 trials of a short task. </a:t>
            </a:r>
          </a:p>
          <a:p>
            <a:pPr marL="0" indent="0" algn="ctr">
              <a:spcBef>
                <a:spcPts val="0"/>
              </a:spcBef>
              <a:buNone/>
            </a:pPr>
            <a:endParaRPr lang="en-US" sz="2800" dirty="0"/>
          </a:p>
          <a:p>
            <a:pPr marL="0" indent="0" algn="ctr">
              <a:spcBef>
                <a:spcPts val="0"/>
              </a:spcBef>
              <a:buNone/>
            </a:pPr>
            <a:r>
              <a:rPr lang="en-US" sz="2800" dirty="0" smtClean="0"/>
              <a:t>Please read and follow the instructions </a:t>
            </a:r>
          </a:p>
          <a:p>
            <a:pPr marL="0" indent="0" algn="ctr">
              <a:spcBef>
                <a:spcPts val="0"/>
              </a:spcBef>
              <a:buNone/>
            </a:pPr>
            <a:r>
              <a:rPr lang="en-US" sz="2800" dirty="0" smtClean="0"/>
              <a:t>carefully before starting. </a:t>
            </a:r>
          </a:p>
          <a:p>
            <a:pPr marL="0" indent="0" algn="ctr">
              <a:spcBef>
                <a:spcPts val="0"/>
              </a:spcBef>
              <a:buNone/>
            </a:pPr>
            <a:endParaRPr lang="en-US" sz="2800" dirty="0"/>
          </a:p>
          <a:p>
            <a:pPr marL="0" indent="0" algn="ctr">
              <a:spcBef>
                <a:spcPts val="0"/>
              </a:spcBef>
              <a:buNone/>
            </a:pPr>
            <a:r>
              <a:rPr lang="en-US" sz="2800" dirty="0" smtClean="0"/>
              <a:t>If you have any questions or comments </a:t>
            </a:r>
          </a:p>
          <a:p>
            <a:pPr marL="0" indent="0" algn="ctr">
              <a:spcBef>
                <a:spcPts val="0"/>
              </a:spcBef>
              <a:buNone/>
            </a:pPr>
            <a:r>
              <a:rPr lang="en-US" sz="2800" dirty="0" smtClean="0"/>
              <a:t>concerning the experiment, please do not </a:t>
            </a:r>
          </a:p>
          <a:p>
            <a:pPr marL="0" indent="0" algn="ctr">
              <a:spcBef>
                <a:spcPts val="0"/>
              </a:spcBef>
              <a:buNone/>
            </a:pPr>
            <a:r>
              <a:rPr lang="en-US" sz="2800" dirty="0" smtClean="0"/>
              <a:t>hesitate to ask the experimenter.</a:t>
            </a: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360473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0448"/>
            <a:ext cx="8779896" cy="4914163"/>
          </a:xfrm>
        </p:spPr>
        <p:txBody>
          <a:bodyPr>
            <a:normAutofit lnSpcReduction="10000"/>
          </a:bodyPr>
          <a:lstStyle/>
          <a:p>
            <a:pPr marL="0" indent="0" algn="ctr">
              <a:spcBef>
                <a:spcPts val="0"/>
              </a:spcBef>
              <a:buNone/>
            </a:pPr>
            <a:endParaRPr lang="en-US" sz="2800" dirty="0"/>
          </a:p>
          <a:p>
            <a:pPr marL="0" indent="0" algn="ctr">
              <a:spcBef>
                <a:spcPts val="0"/>
              </a:spcBef>
              <a:buNone/>
            </a:pPr>
            <a:r>
              <a:rPr lang="en-US" sz="2800" dirty="0" smtClean="0"/>
              <a:t>Task 1: Move and Go</a:t>
            </a:r>
          </a:p>
          <a:p>
            <a:pPr marL="0" indent="0" algn="ctr">
              <a:spcBef>
                <a:spcPts val="0"/>
              </a:spcBef>
              <a:buNone/>
            </a:pPr>
            <a:endParaRPr lang="en-US" sz="2800" dirty="0"/>
          </a:p>
          <a:p>
            <a:pPr marL="0" indent="0" algn="ctr">
              <a:spcBef>
                <a:spcPts val="0"/>
              </a:spcBef>
              <a:buNone/>
            </a:pPr>
            <a:r>
              <a:rPr lang="en-US" sz="2800" dirty="0" smtClean="0"/>
              <a:t>In this part, you are going to </a:t>
            </a:r>
          </a:p>
          <a:p>
            <a:pPr marL="0" indent="0" algn="ctr">
              <a:spcBef>
                <a:spcPts val="0"/>
              </a:spcBef>
              <a:buNone/>
            </a:pPr>
            <a:r>
              <a:rPr lang="en-US" sz="2800" dirty="0" smtClean="0"/>
              <a:t>perform a number trials of a short task. </a:t>
            </a:r>
          </a:p>
          <a:p>
            <a:pPr marL="0" indent="0" algn="ctr">
              <a:spcBef>
                <a:spcPts val="0"/>
              </a:spcBef>
              <a:buNone/>
            </a:pPr>
            <a:endParaRPr lang="en-US" sz="2800" dirty="0"/>
          </a:p>
          <a:p>
            <a:pPr marL="0" indent="0" algn="ctr">
              <a:spcBef>
                <a:spcPts val="0"/>
              </a:spcBef>
              <a:buNone/>
            </a:pPr>
            <a:r>
              <a:rPr lang="en-US" sz="2800" dirty="0" smtClean="0"/>
              <a:t>Please read and follow the instructions </a:t>
            </a:r>
          </a:p>
          <a:p>
            <a:pPr marL="0" indent="0" algn="ctr">
              <a:spcBef>
                <a:spcPts val="0"/>
              </a:spcBef>
              <a:buNone/>
            </a:pPr>
            <a:r>
              <a:rPr lang="en-US" sz="2800" dirty="0" smtClean="0"/>
              <a:t>carefully before starting. </a:t>
            </a:r>
          </a:p>
          <a:p>
            <a:pPr marL="0" indent="0" algn="ctr">
              <a:spcBef>
                <a:spcPts val="0"/>
              </a:spcBef>
              <a:buNone/>
            </a:pPr>
            <a:endParaRPr lang="en-US" sz="2800" dirty="0"/>
          </a:p>
          <a:p>
            <a:pPr marL="0" indent="0" algn="ctr">
              <a:spcBef>
                <a:spcPts val="0"/>
              </a:spcBef>
              <a:buNone/>
            </a:pPr>
            <a:r>
              <a:rPr lang="en-US" sz="2800" dirty="0" smtClean="0"/>
              <a:t>If you have any questions or comments </a:t>
            </a:r>
          </a:p>
          <a:p>
            <a:pPr marL="0" indent="0" algn="ctr">
              <a:spcBef>
                <a:spcPts val="0"/>
              </a:spcBef>
              <a:buNone/>
            </a:pPr>
            <a:r>
              <a:rPr lang="en-US" sz="2800" dirty="0" smtClean="0"/>
              <a:t>concerning the experiment, please do not </a:t>
            </a:r>
          </a:p>
          <a:p>
            <a:pPr marL="0" indent="0" algn="ctr">
              <a:spcBef>
                <a:spcPts val="0"/>
              </a:spcBef>
              <a:buNone/>
            </a:pPr>
            <a:r>
              <a:rPr lang="en-US" sz="2800" dirty="0" smtClean="0"/>
              <a:t>hesitate to ask the experimenter.</a:t>
            </a: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253807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5673"/>
            <a:ext cx="8779896" cy="4914163"/>
          </a:xfrm>
        </p:spPr>
        <p:txBody>
          <a:bodyPr>
            <a:normAutofit/>
          </a:bodyPr>
          <a:lstStyle/>
          <a:p>
            <a:pPr marL="0" indent="0" algn="ctr">
              <a:spcBef>
                <a:spcPts val="0"/>
              </a:spcBef>
              <a:buNone/>
            </a:pPr>
            <a:r>
              <a:rPr lang="en-US" sz="2800" dirty="0" smtClean="0"/>
              <a:t>In each trial, you will see a car appear at the </a:t>
            </a:r>
          </a:p>
          <a:p>
            <a:pPr marL="0" indent="0" algn="ctr">
              <a:spcBef>
                <a:spcPts val="0"/>
              </a:spcBef>
              <a:buNone/>
            </a:pPr>
            <a:r>
              <a:rPr lang="en-US" sz="2800" dirty="0" smtClean="0"/>
              <a:t>bottom of the screen (like shown below).</a:t>
            </a:r>
          </a:p>
          <a:p>
            <a:pPr marL="0" indent="0" algn="ctr">
              <a:spcBef>
                <a:spcPts val="0"/>
              </a:spcBef>
              <a:buNone/>
            </a:pPr>
            <a:endParaRPr lang="en-US" sz="2800" dirty="0"/>
          </a:p>
          <a:p>
            <a:pPr marL="0" indent="0" algn="ctr">
              <a:spcBef>
                <a:spcPts val="0"/>
              </a:spcBef>
              <a:buNone/>
            </a:pPr>
            <a:r>
              <a:rPr lang="en-US" sz="2800" dirty="0"/>
              <a:t>In each trial, you will control a vehicle using a joystick</a:t>
            </a:r>
            <a:r>
              <a:rPr lang="en-US" sz="2800" dirty="0" smtClean="0"/>
              <a:t>.</a:t>
            </a:r>
          </a:p>
          <a:p>
            <a:pPr marL="0" indent="0" algn="ctr">
              <a:spcBef>
                <a:spcPts val="0"/>
              </a:spcBef>
              <a:buNone/>
            </a:pPr>
            <a:endParaRPr lang="en-US" sz="2800" dirty="0"/>
          </a:p>
          <a:p>
            <a:pPr marL="0" indent="0" algn="ctr">
              <a:spcBef>
                <a:spcPts val="0"/>
              </a:spcBef>
              <a:buNone/>
            </a:pPr>
            <a:r>
              <a:rPr lang="en-US" sz="2800" dirty="0" smtClean="0"/>
              <a:t>Your task is to push the joystick all the way forward as quickly as you can once you see the car start moving.</a:t>
            </a:r>
            <a:endParaRPr lang="en-US" sz="2800" dirty="0"/>
          </a:p>
          <a:p>
            <a:pPr marL="0" indent="0" algn="ctr">
              <a:spcBef>
                <a:spcPts val="0"/>
              </a:spcBef>
              <a:buNone/>
            </a:pPr>
            <a:endParaRPr lang="en-US" sz="2800" dirty="0" smtClean="0"/>
          </a:p>
          <a:p>
            <a:pPr marL="0" indent="0" algn="ctr">
              <a:spcBef>
                <a:spcPts val="0"/>
              </a:spcBef>
              <a:buNone/>
            </a:pPr>
            <a:endParaRPr lang="en-US" sz="2800"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288" t="46413" r="36563" b="19368"/>
          <a:stretch/>
        </p:blipFill>
        <p:spPr bwMode="auto">
          <a:xfrm>
            <a:off x="3119900" y="3792616"/>
            <a:ext cx="3078486" cy="2402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2044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533" y="406399"/>
            <a:ext cx="4275667" cy="4275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621218" y="4837164"/>
            <a:ext cx="8117263" cy="1288999"/>
          </a:xfrm>
        </p:spPr>
        <p:txBody>
          <a:bodyPr>
            <a:normAutofit/>
          </a:bodyPr>
          <a:lstStyle/>
          <a:p>
            <a:pPr marL="0" indent="0" algn="ctr">
              <a:buNone/>
            </a:pPr>
            <a:r>
              <a:rPr lang="en-US" sz="2800" dirty="0"/>
              <a:t>T</a:t>
            </a:r>
            <a:r>
              <a:rPr lang="en-US" sz="2800" dirty="0" smtClean="0"/>
              <a:t>he token will turn </a:t>
            </a:r>
            <a:r>
              <a:rPr lang="en-US" sz="2800" dirty="0" smtClean="0">
                <a:solidFill>
                  <a:srgbClr val="FF0000"/>
                </a:solidFill>
              </a:rPr>
              <a:t>red</a:t>
            </a:r>
            <a:r>
              <a:rPr lang="en-US" sz="2800" dirty="0" smtClean="0"/>
              <a:t> if you lost (as shown).</a:t>
            </a:r>
            <a:endParaRPr lang="en-US" sz="2800"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179599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212268"/>
            <a:ext cx="8779896" cy="3575686"/>
          </a:xfrm>
        </p:spPr>
        <p:txBody>
          <a:bodyPr>
            <a:normAutofit lnSpcReduction="10000"/>
          </a:bodyPr>
          <a:lstStyle/>
          <a:p>
            <a:pPr marL="0" indent="0" algn="ctr">
              <a:spcBef>
                <a:spcPts val="0"/>
              </a:spcBef>
              <a:buNone/>
            </a:pPr>
            <a:r>
              <a:rPr lang="en-US" sz="2800" dirty="0"/>
              <a:t>Note: </a:t>
            </a:r>
            <a:r>
              <a:rPr lang="en-US" sz="2800" dirty="0" smtClean="0"/>
              <a:t>You will see a dot on the screen to indicate </a:t>
            </a:r>
          </a:p>
          <a:p>
            <a:pPr marL="0" indent="0" algn="ctr">
              <a:spcBef>
                <a:spcPts val="0"/>
              </a:spcBef>
              <a:buNone/>
            </a:pPr>
            <a:r>
              <a:rPr lang="en-US" sz="2800" dirty="0" smtClean="0"/>
              <a:t>the position of the joystick. If you move before </a:t>
            </a:r>
          </a:p>
          <a:p>
            <a:pPr marL="0" indent="0" algn="ctr">
              <a:spcBef>
                <a:spcPts val="0"/>
              </a:spcBef>
              <a:buNone/>
            </a:pPr>
            <a:r>
              <a:rPr lang="en-US" sz="2800" dirty="0" smtClean="0"/>
              <a:t>the </a:t>
            </a:r>
            <a:r>
              <a:rPr lang="en-US" sz="2800" dirty="0"/>
              <a:t>car starts, then the current trial will be aborted.</a:t>
            </a:r>
          </a:p>
          <a:p>
            <a:pPr marL="0" indent="0" algn="ctr">
              <a:spcBef>
                <a:spcPts val="0"/>
              </a:spcBef>
              <a:buNone/>
            </a:pPr>
            <a:endParaRPr lang="en-US" sz="2800" dirty="0" smtClean="0"/>
          </a:p>
          <a:p>
            <a:pPr marL="0" indent="0" algn="ctr">
              <a:spcBef>
                <a:spcPts val="0"/>
              </a:spcBef>
              <a:buNone/>
            </a:pPr>
            <a:r>
              <a:rPr lang="en-US" sz="2800" dirty="0" smtClean="0"/>
              <a:t>There is a 2 second count-down </a:t>
            </a:r>
          </a:p>
          <a:p>
            <a:pPr marL="0" indent="0" algn="ctr">
              <a:spcBef>
                <a:spcPts val="0"/>
              </a:spcBef>
              <a:buNone/>
            </a:pPr>
            <a:r>
              <a:rPr lang="en-US" sz="2800" dirty="0" smtClean="0"/>
              <a:t>at the beginning of each trial.</a:t>
            </a:r>
          </a:p>
          <a:p>
            <a:pPr marL="0" indent="0" algn="ctr">
              <a:spcBef>
                <a:spcPts val="0"/>
              </a:spcBef>
              <a:buNone/>
            </a:pPr>
            <a:endParaRPr lang="en-US" sz="2800" dirty="0"/>
          </a:p>
          <a:p>
            <a:pPr marL="0" indent="0" algn="ctr">
              <a:spcBef>
                <a:spcPts val="0"/>
              </a:spcBef>
              <a:buNone/>
            </a:pPr>
            <a:r>
              <a:rPr lang="en-US" sz="2800" dirty="0" smtClean="0"/>
              <a:t>And there will be a crisp beep to </a:t>
            </a:r>
          </a:p>
          <a:p>
            <a:pPr marL="0" indent="0" algn="ctr">
              <a:spcBef>
                <a:spcPts val="0"/>
              </a:spcBef>
              <a:buNone/>
            </a:pPr>
            <a:r>
              <a:rPr lang="en-US" sz="2800" dirty="0" smtClean="0"/>
              <a:t>indicate the end of each trial.</a:t>
            </a: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288" t="46413" r="36563" b="19368"/>
          <a:stretch/>
        </p:blipFill>
        <p:spPr bwMode="auto">
          <a:xfrm>
            <a:off x="3119900" y="3792616"/>
            <a:ext cx="3078486" cy="2402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904830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212267"/>
            <a:ext cx="8779896" cy="5448303"/>
          </a:xfrm>
        </p:spPr>
        <p:txBody>
          <a:bodyPr>
            <a:normAutofit/>
          </a:bodyPr>
          <a:lstStyle/>
          <a:p>
            <a:pPr marL="0" indent="0" algn="ctr">
              <a:spcBef>
                <a:spcPts val="0"/>
              </a:spcBef>
              <a:buNone/>
            </a:pPr>
            <a:r>
              <a:rPr lang="en-US" sz="2800" dirty="0"/>
              <a:t>Note: </a:t>
            </a:r>
            <a:r>
              <a:rPr lang="en-US" sz="2800" dirty="0" smtClean="0"/>
              <a:t>If you move before </a:t>
            </a:r>
          </a:p>
          <a:p>
            <a:pPr marL="0" indent="0" algn="ctr">
              <a:spcBef>
                <a:spcPts val="0"/>
              </a:spcBef>
              <a:buNone/>
            </a:pPr>
            <a:r>
              <a:rPr lang="en-US" sz="2800" dirty="0" smtClean="0"/>
              <a:t>the </a:t>
            </a:r>
            <a:r>
              <a:rPr lang="en-US" sz="2800" dirty="0"/>
              <a:t>car starts, then the current trial will be aborted.</a:t>
            </a:r>
          </a:p>
          <a:p>
            <a:pPr marL="0" indent="0" algn="ctr">
              <a:spcBef>
                <a:spcPts val="0"/>
              </a:spcBef>
              <a:buNone/>
            </a:pPr>
            <a:endParaRPr lang="en-US" sz="2800" dirty="0" smtClean="0"/>
          </a:p>
          <a:p>
            <a:pPr marL="0" indent="0" algn="ctr">
              <a:spcBef>
                <a:spcPts val="0"/>
              </a:spcBef>
              <a:buNone/>
            </a:pPr>
            <a:r>
              <a:rPr lang="en-US" sz="2800" dirty="0" smtClean="0"/>
              <a:t>There is a 2 second count-down </a:t>
            </a:r>
          </a:p>
          <a:p>
            <a:pPr marL="0" indent="0" algn="ctr">
              <a:spcBef>
                <a:spcPts val="0"/>
              </a:spcBef>
              <a:buNone/>
            </a:pPr>
            <a:r>
              <a:rPr lang="en-US" sz="2800" dirty="0" smtClean="0"/>
              <a:t>at the beginning of each trial.</a:t>
            </a:r>
          </a:p>
          <a:p>
            <a:pPr marL="0" indent="0" algn="ctr">
              <a:spcBef>
                <a:spcPts val="0"/>
              </a:spcBef>
              <a:buNone/>
            </a:pPr>
            <a:endParaRPr lang="en-US" sz="2800" dirty="0"/>
          </a:p>
          <a:p>
            <a:pPr marL="0" indent="0" algn="ctr">
              <a:spcBef>
                <a:spcPts val="0"/>
              </a:spcBef>
              <a:buNone/>
            </a:pPr>
            <a:r>
              <a:rPr lang="en-US" sz="2800" dirty="0" smtClean="0"/>
              <a:t>There will be a crisp beep to </a:t>
            </a:r>
          </a:p>
          <a:p>
            <a:pPr marL="0" indent="0" algn="ctr">
              <a:spcBef>
                <a:spcPts val="0"/>
              </a:spcBef>
              <a:buNone/>
            </a:pPr>
            <a:r>
              <a:rPr lang="en-US" sz="2800" dirty="0" smtClean="0"/>
              <a:t>indicate the end of each trial and you </a:t>
            </a:r>
          </a:p>
          <a:p>
            <a:pPr marL="0" indent="0" algn="ctr">
              <a:spcBef>
                <a:spcPts val="0"/>
              </a:spcBef>
              <a:buNone/>
            </a:pPr>
            <a:r>
              <a:rPr lang="en-US" sz="2800" dirty="0" smtClean="0"/>
              <a:t>must hold the joy stick forward </a:t>
            </a:r>
          </a:p>
          <a:p>
            <a:pPr marL="0" indent="0" algn="ctr">
              <a:spcBef>
                <a:spcPts val="0"/>
              </a:spcBef>
              <a:buNone/>
            </a:pPr>
            <a:r>
              <a:rPr lang="en-US" sz="2800" dirty="0" smtClean="0"/>
              <a:t>until you hear the beep.</a:t>
            </a:r>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047887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2130425"/>
            <a:ext cx="8458200" cy="1470025"/>
          </a:xfrm>
        </p:spPr>
        <p:txBody>
          <a:bodyPr>
            <a:normAutofit/>
          </a:bodyPr>
          <a:lstStyle/>
          <a:p>
            <a:r>
              <a:rPr lang="en-US" dirty="0" smtClean="0"/>
              <a:t>Press the RIGHT key when you are ready to begin.</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568426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0448"/>
            <a:ext cx="8779896" cy="4914163"/>
          </a:xfrm>
        </p:spPr>
        <p:txBody>
          <a:bodyPr>
            <a:normAutofit/>
          </a:bodyPr>
          <a:lstStyle/>
          <a:p>
            <a:pPr marL="0" indent="0" algn="ctr">
              <a:spcBef>
                <a:spcPts val="0"/>
              </a:spcBef>
              <a:buNone/>
            </a:pPr>
            <a:endParaRPr lang="en-US" sz="2800" dirty="0"/>
          </a:p>
          <a:p>
            <a:pPr marL="0" indent="0" algn="ctr">
              <a:spcBef>
                <a:spcPts val="0"/>
              </a:spcBef>
              <a:buNone/>
            </a:pPr>
            <a:r>
              <a:rPr lang="en-US" sz="2800" dirty="0" smtClean="0"/>
              <a:t>Task 2: Speed and Stop</a:t>
            </a:r>
          </a:p>
          <a:p>
            <a:pPr marL="0" indent="0" algn="ctr">
              <a:spcBef>
                <a:spcPts val="0"/>
              </a:spcBef>
              <a:buNone/>
            </a:pPr>
            <a:endParaRPr lang="en-US" sz="2800" dirty="0"/>
          </a:p>
          <a:p>
            <a:pPr marL="0" indent="0" algn="ctr">
              <a:spcBef>
                <a:spcPts val="0"/>
              </a:spcBef>
              <a:buNone/>
            </a:pPr>
            <a:endParaRPr lang="en-US" sz="2800" dirty="0"/>
          </a:p>
          <a:p>
            <a:pPr marL="0" indent="0" algn="ctr">
              <a:spcBef>
                <a:spcPts val="0"/>
              </a:spcBef>
              <a:buNone/>
            </a:pPr>
            <a:r>
              <a:rPr lang="en-US" sz="2800" dirty="0" smtClean="0"/>
              <a:t>Please read and follow the instructions </a:t>
            </a:r>
          </a:p>
          <a:p>
            <a:pPr marL="0" indent="0" algn="ctr">
              <a:spcBef>
                <a:spcPts val="0"/>
              </a:spcBef>
              <a:buNone/>
            </a:pPr>
            <a:r>
              <a:rPr lang="en-US" sz="2800" dirty="0" smtClean="0"/>
              <a:t>carefully before starting. </a:t>
            </a:r>
          </a:p>
          <a:p>
            <a:pPr marL="0" indent="0" algn="ctr">
              <a:spcBef>
                <a:spcPts val="0"/>
              </a:spcBef>
              <a:buNone/>
            </a:pPr>
            <a:endParaRPr lang="en-US" sz="2800" dirty="0"/>
          </a:p>
          <a:p>
            <a:pPr marL="0" indent="0" algn="ctr">
              <a:spcBef>
                <a:spcPts val="0"/>
              </a:spcBef>
              <a:buNone/>
            </a:pPr>
            <a:r>
              <a:rPr lang="en-US" sz="2800" dirty="0" smtClean="0"/>
              <a:t>If you have any questions or comments </a:t>
            </a:r>
          </a:p>
          <a:p>
            <a:pPr marL="0" indent="0" algn="ctr">
              <a:spcBef>
                <a:spcPts val="0"/>
              </a:spcBef>
              <a:buNone/>
            </a:pPr>
            <a:r>
              <a:rPr lang="en-US" sz="2800" dirty="0" smtClean="0"/>
              <a:t>concerning the experiment, please do not </a:t>
            </a:r>
          </a:p>
          <a:p>
            <a:pPr marL="0" indent="0" algn="ctr">
              <a:spcBef>
                <a:spcPts val="0"/>
              </a:spcBef>
              <a:buNone/>
            </a:pPr>
            <a:r>
              <a:rPr lang="en-US" sz="2800" dirty="0" smtClean="0"/>
              <a:t>hesitate to ask the experimenter.</a:t>
            </a: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733115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0448"/>
            <a:ext cx="8779896" cy="4914163"/>
          </a:xfrm>
        </p:spPr>
        <p:txBody>
          <a:bodyPr>
            <a:normAutofit/>
          </a:bodyPr>
          <a:lstStyle/>
          <a:p>
            <a:pPr marL="0" indent="0" algn="ctr">
              <a:spcBef>
                <a:spcPts val="0"/>
              </a:spcBef>
              <a:buNone/>
            </a:pPr>
            <a:endParaRPr lang="en-US" sz="2800" dirty="0"/>
          </a:p>
          <a:p>
            <a:pPr marL="0" indent="0" algn="ctr">
              <a:spcBef>
                <a:spcPts val="0"/>
              </a:spcBef>
              <a:buNone/>
            </a:pPr>
            <a:r>
              <a:rPr lang="en-US" sz="2800" dirty="0" smtClean="0"/>
              <a:t>There are 30 trials in this experiment, </a:t>
            </a:r>
          </a:p>
          <a:p>
            <a:pPr marL="0" indent="0" algn="ctr">
              <a:spcBef>
                <a:spcPts val="0"/>
              </a:spcBef>
              <a:buNone/>
            </a:pPr>
            <a:r>
              <a:rPr lang="en-US" sz="2800" dirty="0" smtClean="0"/>
              <a:t>divided into different blocks.</a:t>
            </a:r>
          </a:p>
          <a:p>
            <a:pPr marL="0" indent="0" algn="ctr">
              <a:spcBef>
                <a:spcPts val="0"/>
              </a:spcBef>
              <a:buNone/>
            </a:pPr>
            <a:endParaRPr lang="en-US" sz="2800" dirty="0"/>
          </a:p>
          <a:p>
            <a:pPr marL="0" indent="0" algn="ctr">
              <a:spcBef>
                <a:spcPts val="0"/>
              </a:spcBef>
              <a:buNone/>
            </a:pPr>
            <a:r>
              <a:rPr lang="en-US" sz="2800" dirty="0" smtClean="0"/>
              <a:t>In each trial, you will control a vehicle using a joystick.</a:t>
            </a:r>
          </a:p>
          <a:p>
            <a:pPr marL="0" indent="0" algn="ctr">
              <a:spcBef>
                <a:spcPts val="0"/>
              </a:spcBef>
              <a:buNone/>
            </a:pPr>
            <a:endParaRPr lang="en-US" sz="2800" dirty="0"/>
          </a:p>
          <a:p>
            <a:pPr marL="0" indent="0" algn="ctr">
              <a:spcBef>
                <a:spcPts val="0"/>
              </a:spcBef>
              <a:buNone/>
            </a:pPr>
            <a:r>
              <a:rPr lang="en-US" sz="2800" dirty="0" smtClean="0"/>
              <a:t>You can control the speed of the vehicle by </a:t>
            </a:r>
          </a:p>
          <a:p>
            <a:pPr marL="0" indent="0" algn="ctr">
              <a:spcBef>
                <a:spcPts val="0"/>
              </a:spcBef>
              <a:buNone/>
            </a:pPr>
            <a:r>
              <a:rPr lang="en-US" sz="2800" dirty="0" smtClean="0"/>
              <a:t>pushing the joystick forward or pulling it backward.</a:t>
            </a:r>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288" t="46413" r="36563" b="19368"/>
          <a:stretch/>
        </p:blipFill>
        <p:spPr bwMode="auto">
          <a:xfrm>
            <a:off x="3119900" y="3792616"/>
            <a:ext cx="3078486" cy="2402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6211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10448"/>
            <a:ext cx="8779896" cy="4914163"/>
          </a:xfrm>
        </p:spPr>
        <p:txBody>
          <a:bodyPr>
            <a:normAutofit/>
          </a:bodyPr>
          <a:lstStyle/>
          <a:p>
            <a:pPr marL="0" indent="0" algn="ctr">
              <a:spcBef>
                <a:spcPts val="0"/>
              </a:spcBef>
              <a:buNone/>
            </a:pPr>
            <a:r>
              <a:rPr lang="en-US" sz="2800" dirty="0" smtClean="0"/>
              <a:t>Each trial starts with a 2 second count-down. </a:t>
            </a:r>
          </a:p>
          <a:p>
            <a:pPr marL="0" indent="0" algn="ctr">
              <a:spcBef>
                <a:spcPts val="0"/>
              </a:spcBef>
              <a:buNone/>
            </a:pPr>
            <a:endParaRPr lang="en-US" sz="2800" dirty="0"/>
          </a:p>
          <a:p>
            <a:pPr marL="0" indent="0" algn="ctr">
              <a:spcBef>
                <a:spcPts val="0"/>
              </a:spcBef>
              <a:buNone/>
            </a:pPr>
            <a:r>
              <a:rPr lang="en-US" sz="2800" dirty="0" smtClean="0"/>
              <a:t>You have 10 seconds to complete each trial.</a:t>
            </a:r>
          </a:p>
          <a:p>
            <a:pPr marL="0" indent="0" algn="ctr">
              <a:spcBef>
                <a:spcPts val="0"/>
              </a:spcBef>
              <a:buNone/>
            </a:pPr>
            <a:endParaRPr lang="en-US" sz="2800" dirty="0"/>
          </a:p>
          <a:p>
            <a:pPr marL="0" indent="0" algn="ctr">
              <a:spcBef>
                <a:spcPts val="0"/>
              </a:spcBef>
              <a:buNone/>
            </a:pPr>
            <a:r>
              <a:rPr lang="en-US" sz="2800" dirty="0" smtClean="0"/>
              <a:t>A timing bar will appear on the screen to indicate </a:t>
            </a:r>
          </a:p>
          <a:p>
            <a:pPr marL="0" indent="0" algn="ctr">
              <a:spcBef>
                <a:spcPts val="0"/>
              </a:spcBef>
              <a:buNone/>
            </a:pPr>
            <a:r>
              <a:rPr lang="en-US" sz="2800" dirty="0" smtClean="0"/>
              <a:t>the time left. And it will turn green once the </a:t>
            </a:r>
          </a:p>
          <a:p>
            <a:pPr marL="0" indent="0" algn="ctr">
              <a:spcBef>
                <a:spcPts val="0"/>
              </a:spcBef>
              <a:buNone/>
            </a:pPr>
            <a:r>
              <a:rPr lang="en-US" sz="2800" dirty="0" smtClean="0"/>
              <a:t>car is getting close to the stop sign. </a:t>
            </a:r>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288" t="46413" r="36563" b="19368"/>
          <a:stretch/>
        </p:blipFill>
        <p:spPr bwMode="auto">
          <a:xfrm>
            <a:off x="3119900" y="3792616"/>
            <a:ext cx="3078486" cy="2402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8201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607452"/>
            <a:ext cx="8779896" cy="4417159"/>
          </a:xfrm>
        </p:spPr>
        <p:txBody>
          <a:bodyPr>
            <a:normAutofit/>
          </a:bodyPr>
          <a:lstStyle/>
          <a:p>
            <a:pPr marL="0" indent="0" algn="ctr">
              <a:spcBef>
                <a:spcPts val="0"/>
              </a:spcBef>
              <a:buNone/>
            </a:pPr>
            <a:r>
              <a:rPr lang="en-US" sz="2800" dirty="0" smtClean="0"/>
              <a:t>Your task is to drive the vehicle as quickly as possible and stop at the stop sign within 10 seconds.</a:t>
            </a:r>
          </a:p>
          <a:p>
            <a:pPr marL="0" indent="0" algn="ctr">
              <a:spcBef>
                <a:spcPts val="0"/>
              </a:spcBef>
              <a:buNone/>
            </a:pPr>
            <a:endParaRPr lang="en-US" sz="2800" dirty="0"/>
          </a:p>
          <a:p>
            <a:pPr marL="0" indent="0" algn="ctr">
              <a:spcBef>
                <a:spcPts val="0"/>
              </a:spcBef>
              <a:buNone/>
            </a:pPr>
            <a:r>
              <a:rPr lang="en-US" sz="2800" dirty="0" smtClean="0"/>
              <a:t>Demonstration of those conditions will be shown shortly.</a:t>
            </a:r>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288" t="46413" r="36563" b="19368"/>
          <a:stretch/>
        </p:blipFill>
        <p:spPr bwMode="auto">
          <a:xfrm>
            <a:off x="3119900" y="3792616"/>
            <a:ext cx="3078486" cy="2402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9069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4151" y="1725707"/>
            <a:ext cx="5671812" cy="4580053"/>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3806" y="96630"/>
            <a:ext cx="9130194" cy="4417159"/>
          </a:xfrm>
        </p:spPr>
        <p:txBody>
          <a:bodyPr>
            <a:normAutofit/>
          </a:bodyPr>
          <a:lstStyle/>
          <a:p>
            <a:pPr marL="0" indent="0" algn="ctr">
              <a:spcBef>
                <a:spcPts val="0"/>
              </a:spcBef>
              <a:buNone/>
            </a:pPr>
            <a:r>
              <a:rPr lang="en-US" sz="2800" dirty="0" smtClean="0"/>
              <a:t>In the stop-sign condition, your goal is to drive the </a:t>
            </a:r>
            <a:r>
              <a:rPr lang="en-US" sz="2800" dirty="0"/>
              <a:t>v</a:t>
            </a:r>
            <a:r>
              <a:rPr lang="en-US" sz="2800" dirty="0" smtClean="0"/>
              <a:t>ehicle to the white line in front of the stop-sign without crossing the line. You will see a demo when you press the RIGHT key.</a:t>
            </a: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8333"/>
          <a:stretch/>
        </p:blipFill>
        <p:spPr bwMode="auto">
          <a:xfrm>
            <a:off x="1864151" y="1777475"/>
            <a:ext cx="5671812" cy="1642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4010" b="7669"/>
          <a:stretch/>
        </p:blipFill>
        <p:spPr bwMode="auto">
          <a:xfrm>
            <a:off x="1864151" y="4275875"/>
            <a:ext cx="5671812" cy="1988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4" name="Right Arrow 13"/>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754032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607452"/>
            <a:ext cx="8779896" cy="4417159"/>
          </a:xfrm>
        </p:spPr>
        <p:txBody>
          <a:bodyPr>
            <a:normAutofit/>
          </a:bodyPr>
          <a:lstStyle/>
          <a:p>
            <a:pPr marL="0" indent="0" algn="ctr">
              <a:spcBef>
                <a:spcPts val="0"/>
              </a:spcBef>
              <a:buNone/>
            </a:pPr>
            <a:r>
              <a:rPr lang="en-US" sz="2800" dirty="0" smtClean="0"/>
              <a:t>Now please try to drive the car to the white line before the stop-sign. You have 20 seconds to practice. </a:t>
            </a:r>
          </a:p>
          <a:p>
            <a:pPr marL="0" indent="0" algn="ctr">
              <a:spcBef>
                <a:spcPts val="0"/>
              </a:spcBef>
              <a:buNone/>
            </a:pPr>
            <a:endParaRPr lang="en-US" sz="2800" dirty="0"/>
          </a:p>
          <a:p>
            <a:pPr marL="0" indent="0" algn="ctr">
              <a:spcBef>
                <a:spcPts val="0"/>
              </a:spcBef>
              <a:buNone/>
            </a:pPr>
            <a:r>
              <a:rPr lang="en-US" sz="2800" dirty="0" smtClean="0"/>
              <a:t>Note that you will need to keep a small amount of pressure on the joy stick to keep the car stopped at the line. </a:t>
            </a:r>
          </a:p>
          <a:p>
            <a:pPr marL="0" indent="0" algn="ctr">
              <a:spcBef>
                <a:spcPts val="0"/>
              </a:spcBef>
              <a:buNone/>
            </a:pPr>
            <a:endParaRPr lang="en-US" sz="2800" dirty="0"/>
          </a:p>
          <a:p>
            <a:pPr marL="0" indent="0" algn="ctr">
              <a:spcBef>
                <a:spcPts val="0"/>
              </a:spcBef>
              <a:buNone/>
            </a:pPr>
            <a:r>
              <a:rPr lang="en-US" sz="2800" dirty="0" smtClean="0"/>
              <a:t>Practice will begin when you press the RIGHT key.</a:t>
            </a: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601841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183" y="607452"/>
            <a:ext cx="8324335" cy="4417159"/>
          </a:xfrm>
        </p:spPr>
        <p:txBody>
          <a:bodyPr>
            <a:normAutofit/>
          </a:bodyPr>
          <a:lstStyle/>
          <a:p>
            <a:pPr marL="0" indent="0" algn="ctr">
              <a:spcBef>
                <a:spcPts val="0"/>
              </a:spcBef>
              <a:buNone/>
            </a:pPr>
            <a:r>
              <a:rPr lang="en-US" sz="2800" dirty="0" smtClean="0"/>
              <a:t>NOTE:</a:t>
            </a:r>
          </a:p>
          <a:p>
            <a:pPr marL="0" indent="0" algn="ctr">
              <a:spcBef>
                <a:spcPts val="0"/>
              </a:spcBef>
              <a:buNone/>
            </a:pPr>
            <a:endParaRPr lang="en-US" sz="2800" dirty="0"/>
          </a:p>
          <a:p>
            <a:pPr marL="514350" indent="-514350" algn="ctr">
              <a:spcBef>
                <a:spcPts val="0"/>
              </a:spcBef>
              <a:buAutoNum type="arabicPeriod"/>
            </a:pPr>
            <a:r>
              <a:rPr lang="en-US" sz="2800" dirty="0" smtClean="0"/>
              <a:t>The timing bar will turn green when the car is getting close to the stop-sign, but…</a:t>
            </a:r>
          </a:p>
          <a:p>
            <a:pPr marL="514350" indent="-514350" algn="ctr">
              <a:spcBef>
                <a:spcPts val="0"/>
              </a:spcBef>
              <a:buAutoNum type="arabicPeriod"/>
            </a:pPr>
            <a:endParaRPr lang="en-US" sz="2800" dirty="0" smtClean="0"/>
          </a:p>
          <a:p>
            <a:pPr marL="514350" indent="-514350" algn="ctr">
              <a:spcBef>
                <a:spcPts val="0"/>
              </a:spcBef>
              <a:buAutoNum type="arabicPeriod"/>
            </a:pPr>
            <a:r>
              <a:rPr lang="en-US" sz="2800" dirty="0" smtClean="0"/>
              <a:t>The goal is still to drive as quickly as possible and stop it as close as possible to the stop sign.</a:t>
            </a: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493700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878" y="4837164"/>
            <a:ext cx="8710872" cy="1288999"/>
          </a:xfrm>
        </p:spPr>
        <p:txBody>
          <a:bodyPr>
            <a:normAutofit fontScale="92500"/>
          </a:bodyPr>
          <a:lstStyle/>
          <a:p>
            <a:pPr marL="0" indent="0" algn="ctr">
              <a:buNone/>
            </a:pPr>
            <a:r>
              <a:rPr lang="en-US" sz="2800" dirty="0" smtClean="0"/>
              <a:t>Some lotteries are more rewarding than others. </a:t>
            </a:r>
          </a:p>
          <a:p>
            <a:pPr marL="0" indent="0" algn="ctr">
              <a:buNone/>
            </a:pPr>
            <a:r>
              <a:rPr lang="en-US" sz="2800" dirty="0" smtClean="0"/>
              <a:t>Each lottery will be replaced at the beginning of a new game. </a:t>
            </a:r>
            <a:endParaRPr lang="en-US" sz="2800"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992" t="3831" r="31033" b="52453"/>
          <a:stretch/>
        </p:blipFill>
        <p:spPr bwMode="auto">
          <a:xfrm>
            <a:off x="2277533" y="406399"/>
            <a:ext cx="4275667" cy="424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1795997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228711"/>
            <a:ext cx="9130193" cy="3795900"/>
          </a:xfrm>
        </p:spPr>
        <p:txBody>
          <a:bodyPr>
            <a:normAutofit/>
          </a:bodyPr>
          <a:lstStyle/>
          <a:p>
            <a:pPr marL="0" indent="0" algn="ctr">
              <a:spcBef>
                <a:spcPts val="0"/>
              </a:spcBef>
              <a:buNone/>
            </a:pPr>
            <a:r>
              <a:rPr lang="en-US" sz="2800" dirty="0" smtClean="0"/>
              <a:t>Please let the experimenter know if you are </a:t>
            </a:r>
          </a:p>
          <a:p>
            <a:pPr marL="0" indent="0" algn="ctr">
              <a:spcBef>
                <a:spcPts val="0"/>
              </a:spcBef>
              <a:buNone/>
            </a:pPr>
            <a:r>
              <a:rPr lang="en-US" sz="2800" dirty="0" smtClean="0"/>
              <a:t>unclear of the task or how to control the joystick.</a:t>
            </a:r>
          </a:p>
          <a:p>
            <a:pPr marL="0" indent="0" algn="ctr">
              <a:spcBef>
                <a:spcPts val="0"/>
              </a:spcBef>
              <a:buNone/>
            </a:pPr>
            <a:endParaRPr lang="en-US" sz="2800" dirty="0"/>
          </a:p>
          <a:p>
            <a:pPr marL="0" indent="0" algn="ctr">
              <a:spcBef>
                <a:spcPts val="0"/>
              </a:spcBef>
              <a:buNone/>
            </a:pPr>
            <a:r>
              <a:rPr lang="en-US" sz="2800" dirty="0" smtClean="0"/>
              <a:t>Note: There are 2 blocks with breaks in between.</a:t>
            </a:r>
          </a:p>
          <a:p>
            <a:pPr marL="0" indent="0" algn="ctr">
              <a:spcBef>
                <a:spcPts val="0"/>
              </a:spcBef>
              <a:buNone/>
            </a:pP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002819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2130425"/>
            <a:ext cx="8458200" cy="1470025"/>
          </a:xfrm>
        </p:spPr>
        <p:txBody>
          <a:bodyPr>
            <a:normAutofit/>
          </a:bodyPr>
          <a:lstStyle/>
          <a:p>
            <a:r>
              <a:rPr lang="en-US" dirty="0" smtClean="0"/>
              <a:t>Press the RIGHT key when you are ready to begin.</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568426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FACES AND BORDERS</a:t>
            </a: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661111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51862"/>
            <a:ext cx="9130193" cy="5921981"/>
          </a:xfrm>
        </p:spPr>
        <p:txBody>
          <a:bodyPr>
            <a:normAutofit/>
          </a:bodyPr>
          <a:lstStyle/>
          <a:p>
            <a:pPr marL="0" indent="0" algn="ctr">
              <a:spcBef>
                <a:spcPts val="0"/>
              </a:spcBef>
              <a:buNone/>
            </a:pPr>
            <a:r>
              <a:rPr lang="en-US" sz="2800" dirty="0" smtClean="0"/>
              <a:t>In this task, you will see a series of pictures </a:t>
            </a:r>
          </a:p>
          <a:p>
            <a:pPr marL="0" indent="0" algn="ctr">
              <a:spcBef>
                <a:spcPts val="0"/>
              </a:spcBef>
              <a:buNone/>
            </a:pPr>
            <a:r>
              <a:rPr lang="en-US" sz="2800" dirty="0" smtClean="0"/>
              <a:t>with different colored borders. </a:t>
            </a:r>
          </a:p>
          <a:p>
            <a:pPr marL="0" indent="0" algn="ctr">
              <a:spcBef>
                <a:spcPts val="0"/>
              </a:spcBef>
              <a:buNone/>
            </a:pPr>
            <a:endParaRPr lang="en-US" sz="2800" dirty="0"/>
          </a:p>
          <a:p>
            <a:pPr marL="0" indent="0" algn="ctr">
              <a:spcBef>
                <a:spcPts val="0"/>
              </a:spcBef>
              <a:buNone/>
            </a:pPr>
            <a:r>
              <a:rPr lang="en-US" sz="2800" dirty="0" smtClean="0"/>
              <a:t>For each picture, your task is to </a:t>
            </a:r>
          </a:p>
          <a:p>
            <a:pPr marL="0" indent="0" algn="ctr">
              <a:spcBef>
                <a:spcPts val="0"/>
              </a:spcBef>
              <a:buNone/>
            </a:pPr>
            <a:r>
              <a:rPr lang="en-US" sz="2800" dirty="0" smtClean="0"/>
              <a:t>PULL the joystick if the border is YELLOW or </a:t>
            </a:r>
          </a:p>
          <a:p>
            <a:pPr marL="0" indent="0" algn="ctr">
              <a:spcBef>
                <a:spcPts val="0"/>
              </a:spcBef>
              <a:buNone/>
            </a:pPr>
            <a:r>
              <a:rPr lang="en-US" sz="2800" dirty="0" smtClean="0"/>
              <a:t>PUSH the joystick if the border is BLUE. </a:t>
            </a:r>
          </a:p>
          <a:p>
            <a:pPr marL="0" indent="0" algn="ctr">
              <a:spcBef>
                <a:spcPts val="0"/>
              </a:spcBef>
              <a:buNone/>
            </a:pPr>
            <a:endParaRPr lang="en-US" sz="2800" dirty="0"/>
          </a:p>
          <a:p>
            <a:pPr marL="0" indent="0" algn="ctr">
              <a:spcBef>
                <a:spcPts val="0"/>
              </a:spcBef>
              <a:buNone/>
            </a:pPr>
            <a:r>
              <a:rPr lang="en-US" sz="2800" dirty="0" smtClean="0"/>
              <a:t>Begin each trial by pressing the trigger button on the joystick while holding the joystick in the central position. </a:t>
            </a:r>
          </a:p>
          <a:p>
            <a:pPr marL="0" indent="0" algn="ctr">
              <a:spcBef>
                <a:spcPts val="0"/>
              </a:spcBef>
              <a:buNone/>
            </a:pPr>
            <a:endParaRPr lang="en-US" sz="2800" dirty="0"/>
          </a:p>
          <a:p>
            <a:pPr marL="0" indent="0" algn="ctr">
              <a:spcBef>
                <a:spcPts val="0"/>
              </a:spcBef>
              <a:buNone/>
            </a:pPr>
            <a:r>
              <a:rPr lang="en-US" sz="2800" dirty="0" smtClean="0"/>
              <a:t>When the picture appears, respond according to the previous instructions: PULL the joystick if the border is YELLOW and PUSH the joystick if the border is BLUE.</a:t>
            </a: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8389159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51862"/>
            <a:ext cx="9130193" cy="5921981"/>
          </a:xfrm>
        </p:spPr>
        <p:txBody>
          <a:bodyPr>
            <a:normAutofit/>
          </a:bodyPr>
          <a:lstStyle/>
          <a:p>
            <a:pPr marL="0" indent="0" algn="ctr">
              <a:spcBef>
                <a:spcPts val="0"/>
              </a:spcBef>
              <a:buNone/>
            </a:pPr>
            <a:r>
              <a:rPr lang="en-US" sz="2800" dirty="0" smtClean="0"/>
              <a:t>In this task, you will see a series of pictures </a:t>
            </a:r>
          </a:p>
          <a:p>
            <a:pPr marL="0" indent="0" algn="ctr">
              <a:spcBef>
                <a:spcPts val="0"/>
              </a:spcBef>
              <a:buNone/>
            </a:pPr>
            <a:r>
              <a:rPr lang="en-US" sz="2800" dirty="0" smtClean="0"/>
              <a:t>with different colored borders. </a:t>
            </a:r>
          </a:p>
          <a:p>
            <a:pPr marL="0" indent="0" algn="ctr">
              <a:spcBef>
                <a:spcPts val="0"/>
              </a:spcBef>
              <a:buNone/>
            </a:pPr>
            <a:endParaRPr lang="en-US" sz="2800" dirty="0"/>
          </a:p>
          <a:p>
            <a:pPr marL="0" indent="0" algn="ctr">
              <a:spcBef>
                <a:spcPts val="0"/>
              </a:spcBef>
              <a:buNone/>
            </a:pPr>
            <a:r>
              <a:rPr lang="en-US" sz="2800" dirty="0" smtClean="0"/>
              <a:t>For each picture, your task is to </a:t>
            </a:r>
          </a:p>
          <a:p>
            <a:pPr marL="0" indent="0" algn="ctr">
              <a:spcBef>
                <a:spcPts val="0"/>
              </a:spcBef>
              <a:buNone/>
            </a:pPr>
            <a:r>
              <a:rPr lang="en-US" sz="2800" dirty="0" smtClean="0"/>
              <a:t>PULL the joystick if the border is BLUE or </a:t>
            </a:r>
          </a:p>
          <a:p>
            <a:pPr marL="0" indent="0" algn="ctr">
              <a:spcBef>
                <a:spcPts val="0"/>
              </a:spcBef>
              <a:buNone/>
            </a:pPr>
            <a:r>
              <a:rPr lang="en-US" sz="2800" dirty="0" smtClean="0"/>
              <a:t>PUSH the joystick if the border is YELLOW. </a:t>
            </a:r>
          </a:p>
          <a:p>
            <a:pPr marL="0" indent="0" algn="ctr">
              <a:spcBef>
                <a:spcPts val="0"/>
              </a:spcBef>
              <a:buNone/>
            </a:pPr>
            <a:endParaRPr lang="en-US" sz="2800" dirty="0"/>
          </a:p>
          <a:p>
            <a:pPr marL="0" indent="0" algn="ctr">
              <a:spcBef>
                <a:spcPts val="0"/>
              </a:spcBef>
              <a:buNone/>
            </a:pPr>
            <a:r>
              <a:rPr lang="en-US" sz="2800" dirty="0" smtClean="0"/>
              <a:t>Begin each trial by pressing the trigger button on the joystick while holding the joystick in the central position. </a:t>
            </a:r>
          </a:p>
          <a:p>
            <a:pPr marL="0" indent="0" algn="ctr">
              <a:spcBef>
                <a:spcPts val="0"/>
              </a:spcBef>
              <a:buNone/>
            </a:pPr>
            <a:endParaRPr lang="en-US" sz="2800" dirty="0"/>
          </a:p>
          <a:p>
            <a:pPr marL="0" indent="0" algn="ctr">
              <a:spcBef>
                <a:spcPts val="0"/>
              </a:spcBef>
              <a:buNone/>
            </a:pPr>
            <a:r>
              <a:rPr lang="en-US" sz="2800" dirty="0" smtClean="0"/>
              <a:t>When the picture appears, respond according to the previous instructions: PULL the joystick if the border is BLUE and PUSH the joystick if the border is YELLOW.</a:t>
            </a: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3267166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51862"/>
            <a:ext cx="9130193" cy="5921981"/>
          </a:xfrm>
        </p:spPr>
        <p:txBody>
          <a:bodyPr>
            <a:normAutofit/>
          </a:bodyPr>
          <a:lstStyle/>
          <a:p>
            <a:pPr marL="0" indent="0" algn="ctr">
              <a:spcBef>
                <a:spcPts val="0"/>
              </a:spcBef>
              <a:buNone/>
            </a:pPr>
            <a:r>
              <a:rPr lang="en-US" sz="2800" dirty="0" smtClean="0"/>
              <a:t>After you PUSH or PULL in response to the picture, </a:t>
            </a:r>
          </a:p>
          <a:p>
            <a:pPr marL="0" indent="0" algn="ctr">
              <a:spcBef>
                <a:spcPts val="0"/>
              </a:spcBef>
              <a:buNone/>
            </a:pPr>
            <a:r>
              <a:rPr lang="en-US" sz="2800" dirty="0" smtClean="0"/>
              <a:t>bring the joystick </a:t>
            </a:r>
            <a:r>
              <a:rPr lang="en-US" sz="2800" dirty="0" smtClean="0">
                <a:solidFill>
                  <a:srgbClr val="FFFF66"/>
                </a:solidFill>
              </a:rPr>
              <a:t>back to the central position </a:t>
            </a:r>
            <a:r>
              <a:rPr lang="en-US" sz="2800" dirty="0" smtClean="0"/>
              <a:t>and start the next trial by pressing the trigger button. </a:t>
            </a:r>
          </a:p>
          <a:p>
            <a:pPr marL="0" indent="0" algn="ctr">
              <a:spcBef>
                <a:spcPts val="0"/>
              </a:spcBef>
              <a:buNone/>
            </a:pPr>
            <a:endParaRPr lang="en-US" sz="2800" dirty="0"/>
          </a:p>
          <a:p>
            <a:pPr marL="0" indent="0" algn="ctr">
              <a:spcBef>
                <a:spcPts val="0"/>
              </a:spcBef>
              <a:buNone/>
            </a:pPr>
            <a:r>
              <a:rPr lang="en-US" sz="2800" dirty="0" smtClean="0"/>
              <a:t>Make sure to move the joystick completely towards you </a:t>
            </a:r>
          </a:p>
          <a:p>
            <a:pPr marL="0" indent="0" algn="ctr">
              <a:spcBef>
                <a:spcPts val="0"/>
              </a:spcBef>
              <a:buNone/>
            </a:pPr>
            <a:r>
              <a:rPr lang="en-US" sz="2800" dirty="0" smtClean="0"/>
              <a:t>or completely away from you. </a:t>
            </a:r>
          </a:p>
          <a:p>
            <a:pPr marL="0" indent="0" algn="ctr">
              <a:spcBef>
                <a:spcPts val="0"/>
              </a:spcBef>
              <a:buNone/>
            </a:pPr>
            <a:endParaRPr lang="en-US" sz="2800" dirty="0"/>
          </a:p>
          <a:p>
            <a:pPr marL="0" indent="0" algn="ctr">
              <a:spcBef>
                <a:spcPts val="0"/>
              </a:spcBef>
              <a:buNone/>
            </a:pPr>
            <a:r>
              <a:rPr lang="en-US" sz="2800" dirty="0" smtClean="0"/>
              <a:t>Also remember to make sure the joystick </a:t>
            </a:r>
          </a:p>
          <a:p>
            <a:pPr marL="0" indent="0" algn="ctr">
              <a:spcBef>
                <a:spcPts val="0"/>
              </a:spcBef>
              <a:buNone/>
            </a:pPr>
            <a:r>
              <a:rPr lang="en-US" sz="2800" dirty="0" smtClean="0"/>
              <a:t>is in the center to begin each trial. </a:t>
            </a:r>
          </a:p>
          <a:p>
            <a:pPr marL="0" indent="0" algn="ctr">
              <a:spcBef>
                <a:spcPts val="0"/>
              </a:spcBef>
              <a:buNone/>
            </a:pPr>
            <a:endParaRPr lang="en-US" sz="2800" dirty="0"/>
          </a:p>
          <a:p>
            <a:pPr marL="0" indent="0" algn="ctr">
              <a:spcBef>
                <a:spcPts val="0"/>
              </a:spcBef>
              <a:buNone/>
            </a:pPr>
            <a:r>
              <a:rPr lang="en-US" sz="2800" dirty="0" smtClean="0"/>
              <a:t>Please work as quickly and accurately as you can. </a:t>
            </a:r>
          </a:p>
          <a:p>
            <a:pPr marL="0" indent="0" algn="ctr">
              <a:spcBef>
                <a:spcPts val="0"/>
              </a:spcBef>
              <a:buNone/>
            </a:pPr>
            <a:r>
              <a:rPr lang="en-US" sz="2800" dirty="0" smtClean="0"/>
              <a:t>Do you have any questions? </a:t>
            </a:r>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060398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01800"/>
            <a:ext cx="9130193" cy="4372043"/>
          </a:xfrm>
        </p:spPr>
        <p:txBody>
          <a:bodyPr>
            <a:normAutofit/>
          </a:bodyPr>
          <a:lstStyle/>
          <a:p>
            <a:pPr marL="0" indent="0" algn="ctr">
              <a:spcBef>
                <a:spcPts val="0"/>
              </a:spcBef>
              <a:buNone/>
            </a:pPr>
            <a:r>
              <a:rPr lang="en-US" sz="2800" dirty="0" smtClean="0"/>
              <a:t>Remember, PULL the joystick if the border is YELLOW and</a:t>
            </a:r>
          </a:p>
          <a:p>
            <a:pPr marL="0" indent="0" algn="ctr">
              <a:spcBef>
                <a:spcPts val="0"/>
              </a:spcBef>
              <a:buNone/>
            </a:pPr>
            <a:r>
              <a:rPr lang="en-US" sz="2800" dirty="0" smtClean="0"/>
              <a:t>PUSH the joystick if the border is BLUE.</a:t>
            </a:r>
          </a:p>
          <a:p>
            <a:pPr marL="0" indent="0" algn="ctr">
              <a:spcBef>
                <a:spcPts val="0"/>
              </a:spcBef>
              <a:buNone/>
            </a:pP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6689031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01800"/>
            <a:ext cx="9130193" cy="4372043"/>
          </a:xfrm>
        </p:spPr>
        <p:txBody>
          <a:bodyPr>
            <a:normAutofit/>
          </a:bodyPr>
          <a:lstStyle/>
          <a:p>
            <a:pPr marL="0" indent="0" algn="ctr">
              <a:spcBef>
                <a:spcPts val="0"/>
              </a:spcBef>
              <a:buNone/>
            </a:pPr>
            <a:r>
              <a:rPr lang="en-US" sz="2800" dirty="0" smtClean="0"/>
              <a:t>Remember, PULL the joystick if the border is BLUE and</a:t>
            </a:r>
          </a:p>
          <a:p>
            <a:pPr marL="0" indent="0" algn="ctr">
              <a:spcBef>
                <a:spcPts val="0"/>
              </a:spcBef>
              <a:buNone/>
            </a:pPr>
            <a:r>
              <a:rPr lang="en-US" sz="2800" dirty="0" smtClean="0"/>
              <a:t>PUSH the joystick if the border is YELLOW.</a:t>
            </a:r>
          </a:p>
          <a:p>
            <a:pPr marL="0" indent="0" algn="ctr">
              <a:spcBef>
                <a:spcPts val="0"/>
              </a:spcBef>
              <a:buNone/>
            </a:pPr>
            <a:endParaRPr lang="en-US" sz="2800" dirty="0"/>
          </a:p>
        </p:txBody>
      </p:sp>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909295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8806" y="2130425"/>
            <a:ext cx="8458200" cy="1470025"/>
          </a:xfrm>
        </p:spPr>
        <p:txBody>
          <a:bodyPr>
            <a:normAutofit/>
          </a:bodyPr>
          <a:lstStyle/>
          <a:p>
            <a:r>
              <a:rPr lang="en-US" dirty="0" smtClean="0"/>
              <a:t>Press the RIGHT key when you are ready to begin.</a:t>
            </a:r>
            <a:endParaRPr lang="en-US" dirty="0"/>
          </a:p>
        </p:txBody>
      </p:sp>
      <p:sp>
        <p:nvSpPr>
          <p:cNvPr id="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7" name="Right Arrow 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5684261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smtClean="0"/>
              <a:t>Runway Task</a:t>
            </a:r>
            <a:endParaRPr lang="en-US" dirty="0"/>
          </a:p>
        </p:txBody>
      </p:sp>
      <p:sp>
        <p:nvSpPr>
          <p:cNvPr id="8"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9" name="Right Arrow 8"/>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024780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5902" y="4837164"/>
            <a:ext cx="7371800" cy="1288999"/>
          </a:xfrm>
        </p:spPr>
        <p:txBody>
          <a:bodyPr>
            <a:normAutofit/>
          </a:bodyPr>
          <a:lstStyle/>
          <a:p>
            <a:pPr marL="0" indent="0" algn="ctr">
              <a:buNone/>
            </a:pPr>
            <a:r>
              <a:rPr lang="en-US" sz="2800" dirty="0" smtClean="0"/>
              <a:t>Therefore, you need to get a sense of which lotteries are better for each new game. </a:t>
            </a:r>
            <a:endParaRPr lang="en-US" sz="2800"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992" t="3831" r="31033" b="52453"/>
          <a:stretch/>
        </p:blipFill>
        <p:spPr bwMode="auto">
          <a:xfrm>
            <a:off x="2277533" y="406399"/>
            <a:ext cx="4275667" cy="424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179599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394180"/>
            <a:ext cx="9130193" cy="3795806"/>
          </a:xfrm>
        </p:spPr>
        <p:txBody>
          <a:bodyPr>
            <a:normAutofit/>
          </a:bodyPr>
          <a:lstStyle/>
          <a:p>
            <a:pPr marL="0" marR="0" indent="0" algn="ctr">
              <a:spcBef>
                <a:spcPts val="0"/>
              </a:spcBef>
              <a:spcAft>
                <a:spcPts val="0"/>
              </a:spcAft>
              <a:buNone/>
            </a:pPr>
            <a:r>
              <a:rPr lang="en-US" sz="2800" dirty="0" smtClean="0">
                <a:ea typeface="Calibri"/>
                <a:cs typeface="Times New Roman"/>
              </a:rPr>
              <a:t>For this next task, you will see a runway on the screen, </a:t>
            </a:r>
          </a:p>
          <a:p>
            <a:pPr marL="0" marR="0" indent="0" algn="ctr">
              <a:spcBef>
                <a:spcPts val="0"/>
              </a:spcBef>
              <a:spcAft>
                <a:spcPts val="0"/>
              </a:spcAft>
              <a:buNone/>
            </a:pPr>
            <a:r>
              <a:rPr lang="en-US" sz="2800" dirty="0" smtClean="0">
                <a:ea typeface="Calibri"/>
                <a:cs typeface="Times New Roman"/>
              </a:rPr>
              <a:t>just like that shown below. </a:t>
            </a:r>
          </a:p>
          <a:p>
            <a:pPr marL="0" marR="0" indent="0" algn="ctr">
              <a:spcBef>
                <a:spcPts val="0"/>
              </a:spcBef>
              <a:spcAft>
                <a:spcPts val="0"/>
              </a:spcAft>
              <a:buNone/>
            </a:pP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There will be two potential outcomes, represented with </a:t>
            </a:r>
          </a:p>
          <a:p>
            <a:pPr marL="0" marR="0" indent="0" algn="ctr">
              <a:spcBef>
                <a:spcPts val="0"/>
              </a:spcBef>
              <a:spcAft>
                <a:spcPts val="0"/>
              </a:spcAft>
              <a:buNone/>
            </a:pPr>
            <a:r>
              <a:rPr lang="en-US" sz="2800" dirty="0" smtClean="0">
                <a:ea typeface="Calibri"/>
                <a:cs typeface="Times New Roman"/>
              </a:rPr>
              <a:t>pictures on each side of the runway</a:t>
            </a:r>
            <a:r>
              <a:rPr lang="en-US" sz="2800" b="1" dirty="0" smtClean="0">
                <a:ea typeface="Calibri"/>
                <a:cs typeface="Times New Roman"/>
              </a:rPr>
              <a:t>.</a:t>
            </a:r>
            <a:r>
              <a:rPr lang="en-US" sz="2800" dirty="0" smtClean="0">
                <a:ea typeface="Calibri"/>
                <a:cs typeface="Times New Roman"/>
              </a:rPr>
              <a:t> </a:t>
            </a:r>
          </a:p>
          <a:p>
            <a:pPr marL="0" marR="0" indent="0" algn="ctr">
              <a:spcBef>
                <a:spcPts val="0"/>
              </a:spcBef>
              <a:spcAft>
                <a:spcPts val="0"/>
              </a:spcAft>
              <a:buNone/>
            </a:pPr>
            <a:endParaRPr lang="en-US" sz="2800" dirty="0" smtClean="0">
              <a:ea typeface="Calibri"/>
              <a:cs typeface="Times New Roman"/>
            </a:endParaRPr>
          </a:p>
          <a:p>
            <a:pPr marL="0" marR="0" indent="0" algn="ctr">
              <a:spcBef>
                <a:spcPts val="0"/>
              </a:spcBef>
              <a:spcAft>
                <a:spcPts val="0"/>
              </a:spcAft>
              <a:buNone/>
            </a:pPr>
            <a:endParaRPr lang="en-US" sz="2800" dirty="0" smtClean="0">
              <a:ea typeface="Calibri"/>
              <a:cs typeface="Times New Roman"/>
            </a:endParaRPr>
          </a:p>
          <a:p>
            <a:pPr marL="0" marR="0" indent="0" algn="ctr">
              <a:spcBef>
                <a:spcPts val="0"/>
              </a:spcBef>
              <a:spcAft>
                <a:spcPts val="0"/>
              </a:spcAft>
              <a:buNone/>
            </a:pPr>
            <a:endParaRPr lang="en-US" sz="2800" dirty="0" smtClean="0">
              <a:ea typeface="Calibri"/>
              <a:cs typeface="Times New Roman"/>
            </a:endParaRPr>
          </a:p>
          <a:p>
            <a:pPr marL="0" marR="0" indent="0" algn="ctr">
              <a:spcBef>
                <a:spcPts val="0"/>
              </a:spcBef>
              <a:spcAft>
                <a:spcPts val="0"/>
              </a:spcAft>
              <a:buNone/>
            </a:pPr>
            <a:endParaRPr lang="en-US" sz="2800" dirty="0">
              <a:ea typeface="Calibri"/>
              <a:cs typeface="Times New Roman"/>
            </a:endParaRPr>
          </a:p>
        </p:txBody>
      </p:sp>
      <p:sp>
        <p:nvSpPr>
          <p:cNvPr id="9" name="Rectangle 8"/>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1" name="Picture 10" descr="Screen Shot 2014-09-11 at 11.15.43 AM.png"/>
          <p:cNvPicPr>
            <a:picLocks noChangeAspect="1"/>
          </p:cNvPicPr>
          <p:nvPr/>
        </p:nvPicPr>
        <p:blipFill rotWithShape="1">
          <a:blip r:embed="rId4">
            <a:extLst>
              <a:ext uri="{28A0092B-C50C-407E-A947-70E740481C1C}">
                <a14:useLocalDpi xmlns:a14="http://schemas.microsoft.com/office/drawing/2010/main" val="0"/>
              </a:ext>
            </a:extLst>
          </a:blip>
          <a:srcRect l="21736" t="30970" r="27168" b="33046"/>
          <a:stretch/>
        </p:blipFill>
        <p:spPr>
          <a:xfrm>
            <a:off x="1782129" y="3411890"/>
            <a:ext cx="5522976" cy="1687452"/>
          </a:xfrm>
          <a:prstGeom prst="rect">
            <a:avLst/>
          </a:prstGeom>
        </p:spPr>
      </p:pic>
      <p:sp>
        <p:nvSpPr>
          <p:cNvPr id="12"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5" name="Right Arrow 1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068599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20" name="Picture 19" descr="Screen Shot 2014-09-11 at 11.15.43 AM.png"/>
          <p:cNvPicPr>
            <a:picLocks noChangeAspect="1"/>
          </p:cNvPicPr>
          <p:nvPr/>
        </p:nvPicPr>
        <p:blipFill rotWithShape="1">
          <a:blip r:embed="rId4">
            <a:extLst>
              <a:ext uri="{28A0092B-C50C-407E-A947-70E740481C1C}">
                <a14:useLocalDpi xmlns:a14="http://schemas.microsoft.com/office/drawing/2010/main" val="0"/>
              </a:ext>
            </a:extLst>
          </a:blip>
          <a:srcRect l="21736" t="30970" r="27168" b="33046"/>
          <a:stretch/>
        </p:blipFill>
        <p:spPr>
          <a:xfrm>
            <a:off x="1782129" y="3411890"/>
            <a:ext cx="5522976" cy="1687452"/>
          </a:xfrm>
          <a:prstGeom prst="rect">
            <a:avLst/>
          </a:prstGeom>
        </p:spPr>
      </p:pic>
      <p:sp>
        <p:nvSpPr>
          <p:cNvPr id="3" name="Content Placeholder 2"/>
          <p:cNvSpPr>
            <a:spLocks noGrp="1"/>
          </p:cNvSpPr>
          <p:nvPr>
            <p:ph idx="1"/>
          </p:nvPr>
        </p:nvSpPr>
        <p:spPr>
          <a:xfrm>
            <a:off x="18982" y="160592"/>
            <a:ext cx="9130193" cy="3795806"/>
          </a:xfrm>
        </p:spPr>
        <p:txBody>
          <a:bodyPr>
            <a:normAutofit fontScale="85000" lnSpcReduction="10000"/>
          </a:bodyPr>
          <a:lstStyle/>
          <a:p>
            <a:pPr marL="0" marR="0" indent="0" algn="ctr">
              <a:spcBef>
                <a:spcPts val="0"/>
              </a:spcBef>
              <a:spcAft>
                <a:spcPts val="0"/>
              </a:spcAft>
              <a:buNone/>
            </a:pPr>
            <a:r>
              <a:rPr lang="en-US" sz="2800" dirty="0">
                <a:ea typeface="Calibri"/>
                <a:cs typeface="Times New Roman"/>
              </a:rPr>
              <a:t>The rectangle represents amount of reward points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to </a:t>
            </a:r>
            <a:r>
              <a:rPr lang="en-US" sz="2800" dirty="0">
                <a:ea typeface="Calibri"/>
                <a:cs typeface="Times New Roman"/>
              </a:rPr>
              <a:t>be given for that outcome. </a:t>
            </a:r>
            <a:endParaRPr lang="en-US" sz="2800" dirty="0" smtClean="0">
              <a:ea typeface="Calibri"/>
              <a:cs typeface="Times New Roman"/>
            </a:endParaRP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If </a:t>
            </a:r>
            <a:r>
              <a:rPr lang="en-US" sz="2800" dirty="0">
                <a:ea typeface="Calibri"/>
                <a:cs typeface="Times New Roman"/>
              </a:rPr>
              <a:t>there is no </a:t>
            </a:r>
            <a:r>
              <a:rPr lang="en-US" sz="2800" dirty="0">
                <a:solidFill>
                  <a:srgbClr val="FF0000"/>
                </a:solidFill>
                <a:ea typeface="Calibri"/>
                <a:cs typeface="Times New Roman"/>
              </a:rPr>
              <a:t>red</a:t>
            </a:r>
            <a:r>
              <a:rPr lang="en-US" sz="2800" dirty="0">
                <a:ea typeface="Calibri"/>
                <a:cs typeface="Times New Roman"/>
              </a:rPr>
              <a:t> in the rectangle, that equals 0 points. </a:t>
            </a:r>
            <a:endParaRPr lang="en-US" sz="2800" dirty="0" smtClean="0">
              <a:ea typeface="Calibri"/>
              <a:cs typeface="Times New Roman"/>
            </a:endParaRP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The </a:t>
            </a:r>
            <a:r>
              <a:rPr lang="en-US" sz="2800" dirty="0">
                <a:ea typeface="Calibri"/>
                <a:cs typeface="Times New Roman"/>
              </a:rPr>
              <a:t>more </a:t>
            </a:r>
            <a:r>
              <a:rPr lang="en-US" sz="2800" dirty="0">
                <a:solidFill>
                  <a:srgbClr val="FF0000"/>
                </a:solidFill>
                <a:ea typeface="Calibri"/>
                <a:cs typeface="Times New Roman"/>
              </a:rPr>
              <a:t>red</a:t>
            </a:r>
            <a:r>
              <a:rPr lang="en-US" sz="2800" dirty="0">
                <a:ea typeface="Calibri"/>
                <a:cs typeface="Times New Roman"/>
              </a:rPr>
              <a:t>, the more points are given for that outcome</a:t>
            </a:r>
            <a:r>
              <a:rPr lang="en-US" sz="2800" dirty="0" smtClean="0">
                <a:ea typeface="Calibri"/>
                <a:cs typeface="Times New Roman"/>
              </a:rPr>
              <a:t>.</a:t>
            </a: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i="1" dirty="0" smtClean="0">
                <a:ea typeface="Calibri"/>
                <a:cs typeface="Times New Roman"/>
              </a:rPr>
              <a:t>For this task – points are just points, however. </a:t>
            </a:r>
          </a:p>
          <a:p>
            <a:pPr marL="0" marR="0" indent="0" algn="ctr">
              <a:spcBef>
                <a:spcPts val="0"/>
              </a:spcBef>
              <a:spcAft>
                <a:spcPts val="0"/>
              </a:spcAft>
              <a:buNone/>
            </a:pPr>
            <a:r>
              <a:rPr lang="en-US" sz="2800" i="1" dirty="0" smtClean="0">
                <a:ea typeface="Calibri"/>
                <a:cs typeface="Times New Roman"/>
              </a:rPr>
              <a:t>You will not receive any money based on your performance on this task.</a:t>
            </a: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  </a:t>
            </a:r>
            <a:endParaRPr lang="en-US" sz="2800" dirty="0">
              <a:ea typeface="Calibri"/>
              <a:cs typeface="Times New Roman"/>
            </a:endParaRPr>
          </a:p>
          <a:p>
            <a:pPr marL="0" marR="0" indent="0" algn="ctr">
              <a:spcBef>
                <a:spcPts val="0"/>
              </a:spcBef>
              <a:spcAft>
                <a:spcPts val="0"/>
              </a:spcAft>
              <a:buNone/>
            </a:pPr>
            <a:endParaRPr lang="en-US" sz="2800" dirty="0">
              <a:ea typeface="Calibri"/>
              <a:cs typeface="Times New Roman"/>
            </a:endParaRPr>
          </a:p>
        </p:txBody>
      </p:sp>
      <p:sp>
        <p:nvSpPr>
          <p:cNvPr id="12" name="TextBox 11"/>
          <p:cNvSpPr txBox="1"/>
          <p:nvPr/>
        </p:nvSpPr>
        <p:spPr>
          <a:xfrm>
            <a:off x="126444" y="5221708"/>
            <a:ext cx="2093515" cy="738664"/>
          </a:xfrm>
          <a:prstGeom prst="rect">
            <a:avLst/>
          </a:prstGeom>
          <a:noFill/>
          <a:ln>
            <a:solidFill>
              <a:srgbClr val="FF0000"/>
            </a:solidFill>
          </a:ln>
        </p:spPr>
        <p:txBody>
          <a:bodyPr wrap="square" rtlCol="0">
            <a:spAutoFit/>
          </a:bodyPr>
          <a:lstStyle/>
          <a:p>
            <a:pPr algn="ctr"/>
            <a:r>
              <a:rPr lang="en-US" sz="1400" dirty="0" smtClean="0"/>
              <a:t>If the outcome associated </a:t>
            </a:r>
          </a:p>
          <a:p>
            <a:pPr algn="ctr"/>
            <a:r>
              <a:rPr lang="en-US" sz="1400" dirty="0" smtClean="0"/>
              <a:t>with this side occurred, </a:t>
            </a:r>
          </a:p>
          <a:p>
            <a:pPr algn="ctr"/>
            <a:r>
              <a:rPr lang="en-US" sz="1400" dirty="0" smtClean="0"/>
              <a:t>you would get 0 points</a:t>
            </a:r>
            <a:endParaRPr lang="en-US" sz="1400" dirty="0"/>
          </a:p>
        </p:txBody>
      </p:sp>
      <p:sp>
        <p:nvSpPr>
          <p:cNvPr id="15" name="TextBox 14"/>
          <p:cNvSpPr txBox="1"/>
          <p:nvPr/>
        </p:nvSpPr>
        <p:spPr>
          <a:xfrm>
            <a:off x="6805289" y="5221708"/>
            <a:ext cx="2195160" cy="738664"/>
          </a:xfrm>
          <a:prstGeom prst="rect">
            <a:avLst/>
          </a:prstGeom>
          <a:noFill/>
          <a:ln>
            <a:solidFill>
              <a:srgbClr val="FF0000"/>
            </a:solidFill>
          </a:ln>
        </p:spPr>
        <p:txBody>
          <a:bodyPr wrap="square" rtlCol="0">
            <a:spAutoFit/>
          </a:bodyPr>
          <a:lstStyle/>
          <a:p>
            <a:pPr algn="ctr"/>
            <a:r>
              <a:rPr lang="en-US" sz="1400" dirty="0" smtClean="0"/>
              <a:t>If the outcome associated </a:t>
            </a:r>
          </a:p>
          <a:p>
            <a:pPr algn="ctr"/>
            <a:r>
              <a:rPr lang="en-US" sz="1400" dirty="0" smtClean="0"/>
              <a:t>with this side occurred, </a:t>
            </a:r>
          </a:p>
          <a:p>
            <a:pPr algn="ctr"/>
            <a:r>
              <a:rPr lang="en-US" sz="1400" dirty="0" smtClean="0"/>
              <a:t>you would get some points</a:t>
            </a:r>
            <a:endParaRPr lang="en-US" sz="1400" dirty="0"/>
          </a:p>
        </p:txBody>
      </p:sp>
      <p:sp>
        <p:nvSpPr>
          <p:cNvPr id="16" name="Right Brace 15"/>
          <p:cNvSpPr/>
          <p:nvPr/>
        </p:nvSpPr>
        <p:spPr>
          <a:xfrm rot="5400000">
            <a:off x="694324" y="4268033"/>
            <a:ext cx="424574" cy="156033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ight Brace 16"/>
          <p:cNvSpPr/>
          <p:nvPr/>
        </p:nvSpPr>
        <p:spPr>
          <a:xfrm rot="5400000">
            <a:off x="8003568" y="4268034"/>
            <a:ext cx="424574" cy="156033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21" name="Right Arrow 2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23" name="Right Arrow 22"/>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4148225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20" name="Picture 19" descr="Screen Shot 2014-09-11 at 11.15.43 AM.png"/>
          <p:cNvPicPr>
            <a:picLocks noChangeAspect="1"/>
          </p:cNvPicPr>
          <p:nvPr/>
        </p:nvPicPr>
        <p:blipFill rotWithShape="1">
          <a:blip r:embed="rId4">
            <a:extLst>
              <a:ext uri="{28A0092B-C50C-407E-A947-70E740481C1C}">
                <a14:useLocalDpi xmlns:a14="http://schemas.microsoft.com/office/drawing/2010/main" val="0"/>
              </a:ext>
            </a:extLst>
          </a:blip>
          <a:srcRect l="21736" t="30970" r="27168" b="33046"/>
          <a:stretch/>
        </p:blipFill>
        <p:spPr>
          <a:xfrm>
            <a:off x="1782129" y="3411890"/>
            <a:ext cx="5522976" cy="1687452"/>
          </a:xfrm>
          <a:prstGeom prst="rect">
            <a:avLst/>
          </a:prstGeom>
        </p:spPr>
      </p:pic>
      <p:sp>
        <p:nvSpPr>
          <p:cNvPr id="3" name="Content Placeholder 2"/>
          <p:cNvSpPr>
            <a:spLocks noGrp="1"/>
          </p:cNvSpPr>
          <p:nvPr>
            <p:ph idx="1"/>
          </p:nvPr>
        </p:nvSpPr>
        <p:spPr>
          <a:xfrm>
            <a:off x="18982" y="160592"/>
            <a:ext cx="9130193" cy="3036645"/>
          </a:xfrm>
        </p:spPr>
        <p:txBody>
          <a:bodyPr>
            <a:normAutofit fontScale="92500" lnSpcReduction="20000"/>
          </a:bodyPr>
          <a:lstStyle/>
          <a:p>
            <a:pPr marL="0" indent="0" algn="ctr">
              <a:spcBef>
                <a:spcPts val="0"/>
              </a:spcBef>
              <a:buNone/>
            </a:pPr>
            <a:r>
              <a:rPr lang="en-US" sz="2800" dirty="0" smtClean="0">
                <a:ea typeface="Calibri"/>
                <a:cs typeface="Times New Roman"/>
              </a:rPr>
              <a:t>The sun and clouds represent the type of image </a:t>
            </a:r>
          </a:p>
          <a:p>
            <a:pPr marL="0" indent="0" algn="ctr">
              <a:spcBef>
                <a:spcPts val="0"/>
              </a:spcBef>
              <a:buNone/>
            </a:pPr>
            <a:r>
              <a:rPr lang="en-US" sz="2800" dirty="0" smtClean="0">
                <a:ea typeface="Calibri"/>
                <a:cs typeface="Times New Roman"/>
              </a:rPr>
              <a:t>you will be shown for that outcome. </a:t>
            </a:r>
          </a:p>
          <a:p>
            <a:pPr marL="0" indent="0" algn="ctr">
              <a:spcBef>
                <a:spcPts val="0"/>
              </a:spcBef>
              <a:buNone/>
            </a:pPr>
            <a:endParaRPr lang="en-US" sz="2800" dirty="0">
              <a:ea typeface="Calibri"/>
              <a:cs typeface="Times New Roman"/>
            </a:endParaRPr>
          </a:p>
          <a:p>
            <a:pPr marL="0" indent="0" algn="ctr">
              <a:spcBef>
                <a:spcPts val="0"/>
              </a:spcBef>
              <a:buNone/>
            </a:pPr>
            <a:r>
              <a:rPr lang="en-US" sz="2800" dirty="0" smtClean="0">
                <a:ea typeface="Calibri"/>
                <a:cs typeface="Times New Roman"/>
              </a:rPr>
              <a:t>If there is a sun, you would see a positive picture and sound</a:t>
            </a:r>
          </a:p>
          <a:p>
            <a:pPr marL="0" indent="0" algn="ctr">
              <a:spcBef>
                <a:spcPts val="0"/>
              </a:spcBef>
              <a:buNone/>
            </a:pPr>
            <a:r>
              <a:rPr lang="en-US" sz="2800" dirty="0" smtClean="0">
                <a:ea typeface="Calibri"/>
                <a:cs typeface="Times New Roman"/>
              </a:rPr>
              <a:t> before you are given the reward points. </a:t>
            </a:r>
          </a:p>
          <a:p>
            <a:pPr marL="0" indent="0" algn="ctr">
              <a:spcBef>
                <a:spcPts val="0"/>
              </a:spcBef>
              <a:buNone/>
            </a:pPr>
            <a:endParaRPr lang="en-US" sz="2800" dirty="0">
              <a:ea typeface="Calibri"/>
              <a:cs typeface="Times New Roman"/>
            </a:endParaRPr>
          </a:p>
          <a:p>
            <a:pPr marL="0" indent="0" algn="ctr">
              <a:spcBef>
                <a:spcPts val="0"/>
              </a:spcBef>
              <a:buNone/>
            </a:pPr>
            <a:r>
              <a:rPr lang="en-US" sz="2800" dirty="0" smtClean="0">
                <a:ea typeface="Calibri"/>
                <a:cs typeface="Times New Roman"/>
              </a:rPr>
              <a:t>If there is a cloud, you will be shown a negative picture and sound before you are given reward points.</a:t>
            </a:r>
          </a:p>
          <a:p>
            <a:pPr marL="0" marR="0" indent="0" algn="ctr">
              <a:spcBef>
                <a:spcPts val="0"/>
              </a:spcBef>
              <a:spcAft>
                <a:spcPts val="0"/>
              </a:spcAft>
              <a:buNone/>
            </a:pPr>
            <a:r>
              <a:rPr lang="en-US" sz="2800" dirty="0" smtClean="0">
                <a:ea typeface="Calibri"/>
                <a:cs typeface="Times New Roman"/>
              </a:rPr>
              <a:t>  </a:t>
            </a:r>
            <a:endParaRPr lang="en-US" sz="2800" dirty="0">
              <a:ea typeface="Calibri"/>
              <a:cs typeface="Times New Roman"/>
            </a:endParaRPr>
          </a:p>
          <a:p>
            <a:pPr marL="0" marR="0" indent="0" algn="ctr">
              <a:spcBef>
                <a:spcPts val="0"/>
              </a:spcBef>
              <a:spcAft>
                <a:spcPts val="0"/>
              </a:spcAft>
              <a:buNone/>
            </a:pPr>
            <a:endParaRPr lang="en-US" sz="2800" dirty="0">
              <a:ea typeface="Calibri"/>
              <a:cs typeface="Times New Roman"/>
            </a:endParaRPr>
          </a:p>
        </p:txBody>
      </p:sp>
      <p:sp>
        <p:nvSpPr>
          <p:cNvPr id="14" name="TextBox 13"/>
          <p:cNvSpPr txBox="1"/>
          <p:nvPr/>
        </p:nvSpPr>
        <p:spPr>
          <a:xfrm>
            <a:off x="126444" y="5221708"/>
            <a:ext cx="3218035" cy="738664"/>
          </a:xfrm>
          <a:prstGeom prst="rect">
            <a:avLst/>
          </a:prstGeom>
          <a:noFill/>
          <a:ln>
            <a:solidFill>
              <a:srgbClr val="FF0000"/>
            </a:solidFill>
          </a:ln>
        </p:spPr>
        <p:txBody>
          <a:bodyPr wrap="square" rtlCol="0">
            <a:spAutoFit/>
          </a:bodyPr>
          <a:lstStyle/>
          <a:p>
            <a:pPr algn="ctr"/>
            <a:r>
              <a:rPr lang="en-US" sz="1400" dirty="0" smtClean="0"/>
              <a:t>If the outcome associated with this side occurred, you would see a positive picture but would get no points.</a:t>
            </a:r>
            <a:endParaRPr lang="en-US" sz="1400" dirty="0"/>
          </a:p>
        </p:txBody>
      </p:sp>
      <p:sp>
        <p:nvSpPr>
          <p:cNvPr id="15" name="TextBox 14"/>
          <p:cNvSpPr txBox="1"/>
          <p:nvPr/>
        </p:nvSpPr>
        <p:spPr>
          <a:xfrm>
            <a:off x="5428720" y="5221708"/>
            <a:ext cx="3571729" cy="738664"/>
          </a:xfrm>
          <a:prstGeom prst="rect">
            <a:avLst/>
          </a:prstGeom>
          <a:noFill/>
          <a:ln>
            <a:solidFill>
              <a:srgbClr val="FF0000"/>
            </a:solidFill>
          </a:ln>
        </p:spPr>
        <p:txBody>
          <a:bodyPr wrap="square" rtlCol="0">
            <a:spAutoFit/>
          </a:bodyPr>
          <a:lstStyle/>
          <a:p>
            <a:pPr algn="ctr"/>
            <a:r>
              <a:rPr lang="en-US" sz="1400" dirty="0" smtClean="0"/>
              <a:t>If the outcome associated </a:t>
            </a:r>
          </a:p>
          <a:p>
            <a:pPr algn="ctr"/>
            <a:r>
              <a:rPr lang="en-US" sz="1400" dirty="0" smtClean="0"/>
              <a:t>with this side occurred, you would see a negative picture but would get some points</a:t>
            </a:r>
            <a:endParaRPr lang="en-US" sz="1400" dirty="0"/>
          </a:p>
        </p:txBody>
      </p:sp>
      <p:sp>
        <p:nvSpPr>
          <p:cNvPr id="16" name="Right Brace 15"/>
          <p:cNvSpPr/>
          <p:nvPr/>
        </p:nvSpPr>
        <p:spPr>
          <a:xfrm rot="5400000">
            <a:off x="694324" y="4268033"/>
            <a:ext cx="424574" cy="156033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ight Brace 16"/>
          <p:cNvSpPr/>
          <p:nvPr/>
        </p:nvSpPr>
        <p:spPr>
          <a:xfrm rot="5400000">
            <a:off x="8003568" y="4268034"/>
            <a:ext cx="424574" cy="156033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22" name="Right Arrow 2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24" name="Right Arrow 23"/>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5652729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fontScale="92500" lnSpcReduction="10000"/>
          </a:bodyPr>
          <a:lstStyle/>
          <a:p>
            <a:pPr marL="0" marR="0" indent="0" algn="ctr">
              <a:spcBef>
                <a:spcPts val="0"/>
              </a:spcBef>
              <a:spcAft>
                <a:spcPts val="0"/>
              </a:spcAft>
              <a:buNone/>
            </a:pPr>
            <a:r>
              <a:rPr lang="en-US" sz="2800" dirty="0">
                <a:ea typeface="Calibri"/>
                <a:cs typeface="Times New Roman"/>
              </a:rPr>
              <a:t>For each trial, you are to move the figure on the screen,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using </a:t>
            </a:r>
            <a:r>
              <a:rPr lang="en-US" sz="2800" dirty="0">
                <a:ea typeface="Calibri"/>
                <a:cs typeface="Times New Roman"/>
              </a:rPr>
              <a:t>3 buttons </a:t>
            </a:r>
            <a:r>
              <a:rPr lang="en-US" sz="2800" dirty="0" smtClean="0">
                <a:ea typeface="Calibri"/>
                <a:cs typeface="Times New Roman"/>
              </a:rPr>
              <a:t>– the left arrow button, the right arrow button, and the down arrow button. </a:t>
            </a: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The left arrow </a:t>
            </a:r>
            <a:r>
              <a:rPr lang="en-US" sz="2800" dirty="0">
                <a:ea typeface="Calibri"/>
                <a:cs typeface="Times New Roman"/>
              </a:rPr>
              <a:t>button moves the figure to the left,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the right arrow </a:t>
            </a:r>
            <a:r>
              <a:rPr lang="en-US" sz="2800" dirty="0">
                <a:ea typeface="Calibri"/>
                <a:cs typeface="Times New Roman"/>
              </a:rPr>
              <a:t>button moves the figure to the right,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and </a:t>
            </a:r>
            <a:r>
              <a:rPr lang="en-US" sz="2800" dirty="0">
                <a:ea typeface="Calibri"/>
                <a:cs typeface="Times New Roman"/>
              </a:rPr>
              <a:t>the </a:t>
            </a:r>
            <a:r>
              <a:rPr lang="en-US" sz="2800" dirty="0" smtClean="0">
                <a:ea typeface="Calibri"/>
                <a:cs typeface="Times New Roman"/>
              </a:rPr>
              <a:t>down arrow button locks </a:t>
            </a:r>
            <a:r>
              <a:rPr lang="en-US" sz="2800" dirty="0">
                <a:ea typeface="Calibri"/>
                <a:cs typeface="Times New Roman"/>
              </a:rPr>
              <a:t>in your answer.  </a:t>
            </a:r>
          </a:p>
          <a:p>
            <a:pPr marL="0" marR="0" indent="0" algn="ctr">
              <a:spcBef>
                <a:spcPts val="0"/>
              </a:spcBef>
              <a:spcAft>
                <a:spcPts val="0"/>
              </a:spcAft>
              <a:buNone/>
            </a:pPr>
            <a:r>
              <a:rPr lang="en-US" sz="2800" dirty="0" smtClean="0">
                <a:ea typeface="Calibri"/>
                <a:cs typeface="Times New Roman"/>
              </a:rPr>
              <a:t>  </a:t>
            </a:r>
            <a:endParaRPr lang="en-US" sz="2800" dirty="0">
              <a:ea typeface="Calibri"/>
              <a:cs typeface="Times New Roman"/>
            </a:endParaRPr>
          </a:p>
          <a:p>
            <a:pPr marL="0" marR="0" indent="0" algn="ctr">
              <a:spcBef>
                <a:spcPts val="0"/>
              </a:spcBef>
              <a:spcAft>
                <a:spcPts val="0"/>
              </a:spcAft>
              <a:buNone/>
            </a:pPr>
            <a:endParaRPr lang="en-US" sz="2800" dirty="0">
              <a:ea typeface="Calibri"/>
              <a:cs typeface="Times New Roman"/>
            </a:endParaRPr>
          </a:p>
        </p:txBody>
      </p:sp>
      <p:sp>
        <p:nvSpPr>
          <p:cNvPr id="9" name="Rectangle 8"/>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1" name="Picture 10" descr="Screen Shot 2014-09-11 at 11.15.43 AM.png"/>
          <p:cNvPicPr>
            <a:picLocks noChangeAspect="1"/>
          </p:cNvPicPr>
          <p:nvPr/>
        </p:nvPicPr>
        <p:blipFill rotWithShape="1">
          <a:blip r:embed="rId4">
            <a:extLst>
              <a:ext uri="{28A0092B-C50C-407E-A947-70E740481C1C}">
                <a14:useLocalDpi xmlns:a14="http://schemas.microsoft.com/office/drawing/2010/main" val="0"/>
              </a:ext>
            </a:extLst>
          </a:blip>
          <a:srcRect l="21736" t="30970" r="27168" b="33046"/>
          <a:stretch/>
        </p:blipFill>
        <p:spPr>
          <a:xfrm>
            <a:off x="1782129" y="3411890"/>
            <a:ext cx="5522976" cy="1687452"/>
          </a:xfrm>
          <a:prstGeom prst="rect">
            <a:avLst/>
          </a:prstGeom>
        </p:spPr>
      </p:pic>
      <p:sp>
        <p:nvSpPr>
          <p:cNvPr id="12"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5" name="Right Arrow 1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561278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8982" y="160593"/>
            <a:ext cx="9130193" cy="3051244"/>
          </a:xfrm>
        </p:spPr>
        <p:txBody>
          <a:bodyPr>
            <a:normAutofit lnSpcReduction="10000"/>
          </a:bodyPr>
          <a:lstStyle/>
          <a:p>
            <a:pPr marL="0" marR="0" indent="0" algn="ctr">
              <a:spcBef>
                <a:spcPts val="0"/>
              </a:spcBef>
              <a:spcAft>
                <a:spcPts val="0"/>
              </a:spcAft>
              <a:buNone/>
            </a:pPr>
            <a:r>
              <a:rPr lang="en-US" sz="2800" dirty="0">
                <a:ea typeface="Calibri"/>
                <a:cs typeface="Times New Roman"/>
              </a:rPr>
              <a:t>You will move the figure to indicate how much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you </a:t>
            </a:r>
            <a:r>
              <a:rPr lang="en-US" sz="2800" dirty="0">
                <a:ea typeface="Calibri"/>
                <a:cs typeface="Times New Roman"/>
              </a:rPr>
              <a:t>want each of the two possible outcomes.  </a:t>
            </a:r>
            <a:endParaRPr lang="en-US" sz="2800" dirty="0" smtClean="0">
              <a:ea typeface="Calibri"/>
              <a:cs typeface="Times New Roman"/>
            </a:endParaRP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For </a:t>
            </a:r>
            <a:r>
              <a:rPr lang="en-US" sz="2800" dirty="0">
                <a:ea typeface="Calibri"/>
                <a:cs typeface="Times New Roman"/>
              </a:rPr>
              <a:t>example, if you think you might want the outcome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on </a:t>
            </a:r>
            <a:r>
              <a:rPr lang="en-US" sz="2800" dirty="0">
                <a:ea typeface="Calibri"/>
                <a:cs typeface="Times New Roman"/>
              </a:rPr>
              <a:t>the right just a little more than the outcome on the left, than you may move your figure one or two positions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to </a:t>
            </a:r>
            <a:r>
              <a:rPr lang="en-US" sz="2800" dirty="0">
                <a:ea typeface="Calibri"/>
                <a:cs typeface="Times New Roman"/>
              </a:rPr>
              <a:t>the right of the center </a:t>
            </a:r>
            <a:r>
              <a:rPr lang="en-US" sz="2800" dirty="0" smtClean="0">
                <a:ea typeface="Calibri"/>
                <a:cs typeface="Times New Roman"/>
              </a:rPr>
              <a:t>mark – like shown now.</a:t>
            </a:r>
            <a:endParaRPr lang="en-US" sz="2800" dirty="0">
              <a:ea typeface="Calibri"/>
              <a:cs typeface="Times New Roman"/>
            </a:endParaRPr>
          </a:p>
          <a:p>
            <a:pPr marL="0" marR="0" indent="0" algn="ctr">
              <a:spcBef>
                <a:spcPts val="0"/>
              </a:spcBef>
              <a:spcAft>
                <a:spcPts val="0"/>
              </a:spcAft>
              <a:buNone/>
            </a:pPr>
            <a:endParaRPr lang="en-US" sz="2800" dirty="0">
              <a:ea typeface="Calibri"/>
              <a:cs typeface="Times New Roman"/>
            </a:endParaRPr>
          </a:p>
        </p:txBody>
      </p:sp>
      <p:pic>
        <p:nvPicPr>
          <p:cNvPr id="8" name="Picture 7"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sp>
        <p:nvSpPr>
          <p:cNvPr id="12" name="Rectangle 11"/>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4" name="Picture 13" descr="Screen Shot 2014-09-11 at 11.15.43 AM.png"/>
          <p:cNvPicPr>
            <a:picLocks noChangeAspect="1"/>
          </p:cNvPicPr>
          <p:nvPr/>
        </p:nvPicPr>
        <p:blipFill rotWithShape="1">
          <a:blip r:embed="rId4">
            <a:extLst>
              <a:ext uri="{28A0092B-C50C-407E-A947-70E740481C1C}">
                <a14:useLocalDpi xmlns:a14="http://schemas.microsoft.com/office/drawing/2010/main" val="0"/>
              </a:ext>
            </a:extLst>
          </a:blip>
          <a:srcRect l="21736" t="30970" r="27168" b="33046"/>
          <a:stretch/>
        </p:blipFill>
        <p:spPr>
          <a:xfrm>
            <a:off x="1782129" y="3411890"/>
            <a:ext cx="5522976" cy="1687452"/>
          </a:xfrm>
          <a:prstGeom prst="rect">
            <a:avLst/>
          </a:prstGeom>
        </p:spPr>
      </p:pic>
      <p:sp>
        <p:nvSpPr>
          <p:cNvPr id="10"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0369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lnSpcReduction="10000"/>
          </a:bodyPr>
          <a:lstStyle/>
          <a:p>
            <a:pPr marL="0" marR="0" indent="0" algn="ctr">
              <a:spcBef>
                <a:spcPts val="0"/>
              </a:spcBef>
              <a:spcAft>
                <a:spcPts val="0"/>
              </a:spcAft>
              <a:buNone/>
            </a:pPr>
            <a:r>
              <a:rPr lang="en-US" sz="2800" dirty="0">
                <a:ea typeface="Calibri"/>
                <a:cs typeface="Times New Roman"/>
              </a:rPr>
              <a:t>You will move the figure to indicate how much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you </a:t>
            </a:r>
            <a:r>
              <a:rPr lang="en-US" sz="2800" dirty="0">
                <a:ea typeface="Calibri"/>
                <a:cs typeface="Times New Roman"/>
              </a:rPr>
              <a:t>want each of the two possible outcomes.  </a:t>
            </a:r>
            <a:endParaRPr lang="en-US" sz="2800" dirty="0" smtClean="0">
              <a:ea typeface="Calibri"/>
              <a:cs typeface="Times New Roman"/>
            </a:endParaRP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For </a:t>
            </a:r>
            <a:r>
              <a:rPr lang="en-US" sz="2800" dirty="0">
                <a:ea typeface="Calibri"/>
                <a:cs typeface="Times New Roman"/>
              </a:rPr>
              <a:t>example, if you think you might want the outcome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on </a:t>
            </a:r>
            <a:r>
              <a:rPr lang="en-US" sz="2800" dirty="0">
                <a:ea typeface="Calibri"/>
                <a:cs typeface="Times New Roman"/>
              </a:rPr>
              <a:t>the right just a little more than the outcome on the left, than you may move your figure one or two positions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to </a:t>
            </a:r>
            <a:r>
              <a:rPr lang="en-US" sz="2800" dirty="0">
                <a:ea typeface="Calibri"/>
                <a:cs typeface="Times New Roman"/>
              </a:rPr>
              <a:t>the right of the center </a:t>
            </a:r>
            <a:r>
              <a:rPr lang="en-US" sz="2800" dirty="0" smtClean="0">
                <a:ea typeface="Calibri"/>
                <a:cs typeface="Times New Roman"/>
              </a:rPr>
              <a:t>mark – like shown now.</a:t>
            </a:r>
            <a:endParaRPr lang="en-US" sz="2800" dirty="0">
              <a:ea typeface="Calibri"/>
              <a:cs typeface="Times New Roman"/>
            </a:endParaRPr>
          </a:p>
          <a:p>
            <a:pPr marL="0" marR="0" indent="0" algn="ctr">
              <a:spcBef>
                <a:spcPts val="0"/>
              </a:spcBef>
              <a:spcAft>
                <a:spcPts val="0"/>
              </a:spcAft>
              <a:buNone/>
            </a:pPr>
            <a:endParaRPr lang="en-US" sz="2800" dirty="0">
              <a:ea typeface="Calibri"/>
              <a:cs typeface="Times New Roman"/>
            </a:endParaRPr>
          </a:p>
        </p:txBody>
      </p:sp>
      <p:sp>
        <p:nvSpPr>
          <p:cNvPr id="10" name="Rectangle 9"/>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8" name="Right Arrow 7"/>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3142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8982" y="160593"/>
            <a:ext cx="9130193" cy="3051244"/>
          </a:xfrm>
        </p:spPr>
        <p:txBody>
          <a:bodyPr>
            <a:normAutofit lnSpcReduction="10000"/>
          </a:bodyPr>
          <a:lstStyle/>
          <a:p>
            <a:pPr marL="0" marR="0" indent="0" algn="ctr">
              <a:spcBef>
                <a:spcPts val="0"/>
              </a:spcBef>
              <a:spcAft>
                <a:spcPts val="0"/>
              </a:spcAft>
              <a:buNone/>
            </a:pPr>
            <a:r>
              <a:rPr lang="en-US" sz="2800" dirty="0">
                <a:ea typeface="Calibri"/>
                <a:cs typeface="Times New Roman"/>
              </a:rPr>
              <a:t>You will move the figure to indicate how much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you </a:t>
            </a:r>
            <a:r>
              <a:rPr lang="en-US" sz="2800" dirty="0">
                <a:ea typeface="Calibri"/>
                <a:cs typeface="Times New Roman"/>
              </a:rPr>
              <a:t>want each of the two possible outcomes.  </a:t>
            </a:r>
            <a:endParaRPr lang="en-US" sz="2800" dirty="0" smtClean="0">
              <a:ea typeface="Calibri"/>
              <a:cs typeface="Times New Roman"/>
            </a:endParaRP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For </a:t>
            </a:r>
            <a:r>
              <a:rPr lang="en-US" sz="2800" dirty="0">
                <a:ea typeface="Calibri"/>
                <a:cs typeface="Times New Roman"/>
              </a:rPr>
              <a:t>example, if you think you might want the outcome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on </a:t>
            </a:r>
            <a:r>
              <a:rPr lang="en-US" sz="2800" dirty="0">
                <a:ea typeface="Calibri"/>
                <a:cs typeface="Times New Roman"/>
              </a:rPr>
              <a:t>the right just a little more than the outcome on the left, than you may move your figure one or two positions </a:t>
            </a:r>
            <a:endParaRPr lang="en-US" sz="2800" dirty="0" smtClean="0">
              <a:ea typeface="Calibri"/>
              <a:cs typeface="Times New Roman"/>
            </a:endParaRPr>
          </a:p>
          <a:p>
            <a:pPr marL="0" marR="0" indent="0" algn="ctr">
              <a:spcBef>
                <a:spcPts val="0"/>
              </a:spcBef>
              <a:spcAft>
                <a:spcPts val="0"/>
              </a:spcAft>
              <a:buNone/>
            </a:pPr>
            <a:r>
              <a:rPr lang="en-US" sz="2800" dirty="0" smtClean="0">
                <a:ea typeface="Calibri"/>
                <a:cs typeface="Times New Roman"/>
              </a:rPr>
              <a:t>to </a:t>
            </a:r>
            <a:r>
              <a:rPr lang="en-US" sz="2800" dirty="0">
                <a:ea typeface="Calibri"/>
                <a:cs typeface="Times New Roman"/>
              </a:rPr>
              <a:t>the right of the center </a:t>
            </a:r>
            <a:r>
              <a:rPr lang="en-US" sz="2800" dirty="0" smtClean="0">
                <a:ea typeface="Calibri"/>
                <a:cs typeface="Times New Roman"/>
              </a:rPr>
              <a:t>mark – like shown now.</a:t>
            </a:r>
            <a:endParaRPr lang="en-US" sz="2800" dirty="0">
              <a:ea typeface="Calibri"/>
              <a:cs typeface="Times New Roman"/>
            </a:endParaRPr>
          </a:p>
          <a:p>
            <a:pPr marL="0" marR="0" indent="0" algn="ctr">
              <a:spcBef>
                <a:spcPts val="0"/>
              </a:spcBef>
              <a:spcAft>
                <a:spcPts val="0"/>
              </a:spcAft>
              <a:buNone/>
            </a:pPr>
            <a:endParaRPr lang="en-US" sz="2800" dirty="0">
              <a:ea typeface="Calibri"/>
              <a:cs typeface="Times New Roman"/>
            </a:endParaRPr>
          </a:p>
        </p:txBody>
      </p:sp>
      <p:grpSp>
        <p:nvGrpSpPr>
          <p:cNvPr id="12" name="Group 11"/>
          <p:cNvGrpSpPr/>
          <p:nvPr/>
        </p:nvGrpSpPr>
        <p:grpSpPr>
          <a:xfrm>
            <a:off x="58671" y="3402525"/>
            <a:ext cx="9019600" cy="1706740"/>
            <a:chOff x="58671" y="4408752"/>
            <a:chExt cx="9019600" cy="1706740"/>
          </a:xfrm>
        </p:grpSpPr>
        <p:pic>
          <p:nvPicPr>
            <p:cNvPr id="13" name="Picture 12"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4412951"/>
              <a:ext cx="9019600" cy="1702541"/>
            </a:xfrm>
            <a:prstGeom prst="rect">
              <a:avLst/>
            </a:prstGeom>
          </p:spPr>
        </p:pic>
        <p:pic>
          <p:nvPicPr>
            <p:cNvPr id="14" name="Picture 13" descr="Screen Shot 2014-09-11 at 11.15.23 AM.png"/>
            <p:cNvPicPr>
              <a:picLocks noChangeAspect="1"/>
            </p:cNvPicPr>
            <p:nvPr/>
          </p:nvPicPr>
          <p:blipFill rotWithShape="1">
            <a:blip r:embed="rId4">
              <a:extLst>
                <a:ext uri="{28A0092B-C50C-407E-A947-70E740481C1C}">
                  <a14:useLocalDpi xmlns:a14="http://schemas.microsoft.com/office/drawing/2010/main" val="0"/>
                </a:ext>
              </a:extLst>
            </a:blip>
            <a:srcRect l="22142" t="29633" r="28412" b="34612"/>
            <a:stretch/>
          </p:blipFill>
          <p:spPr>
            <a:xfrm>
              <a:off x="1880436" y="4408752"/>
              <a:ext cx="5372257" cy="1702541"/>
            </a:xfrm>
            <a:prstGeom prst="rect">
              <a:avLst/>
            </a:prstGeom>
          </p:spPr>
        </p:pic>
      </p:grpSp>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5" name="Right Arrow 14"/>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7" name="Right Arrow 16"/>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8668234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a:ea typeface="Calibri"/>
                <a:cs typeface="Times New Roman"/>
              </a:rPr>
              <a:t>If you absolutely want the left outcome much more </a:t>
            </a:r>
          </a:p>
          <a:p>
            <a:pPr marL="0" marR="0" indent="0" algn="ctr">
              <a:spcBef>
                <a:spcPts val="0"/>
              </a:spcBef>
              <a:spcAft>
                <a:spcPts val="0"/>
              </a:spcAft>
              <a:buNone/>
            </a:pPr>
            <a:r>
              <a:rPr lang="en-US" sz="2800" dirty="0">
                <a:ea typeface="Calibri"/>
                <a:cs typeface="Times New Roman"/>
              </a:rPr>
              <a:t>than the right outcome, you may move the figure </a:t>
            </a:r>
          </a:p>
          <a:p>
            <a:pPr marL="0" marR="0" indent="0" algn="ctr">
              <a:spcBef>
                <a:spcPts val="0"/>
              </a:spcBef>
              <a:spcAft>
                <a:spcPts val="0"/>
              </a:spcAft>
              <a:buNone/>
            </a:pPr>
            <a:r>
              <a:rPr lang="en-US" sz="2800" dirty="0">
                <a:ea typeface="Calibri"/>
                <a:cs typeface="Times New Roman"/>
              </a:rPr>
              <a:t>all the way to the left – like shown now.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1" name="Picture 10" descr="Screen Shot 2014-09-11 at 11.15.23 AM.png"/>
          <p:cNvPicPr>
            <a:picLocks noChangeAspect="1"/>
          </p:cNvPicPr>
          <p:nvPr/>
        </p:nvPicPr>
        <p:blipFill rotWithShape="1">
          <a:blip r:embed="rId4">
            <a:extLst>
              <a:ext uri="{28A0092B-C50C-407E-A947-70E740481C1C}">
                <a14:useLocalDpi xmlns:a14="http://schemas.microsoft.com/office/drawing/2010/main" val="0"/>
              </a:ext>
            </a:extLst>
          </a:blip>
          <a:srcRect l="22142" t="29633" r="28412" b="34612"/>
          <a:stretch/>
        </p:blipFill>
        <p:spPr>
          <a:xfrm>
            <a:off x="1880436" y="3402525"/>
            <a:ext cx="5372257" cy="1702541"/>
          </a:xfrm>
          <a:prstGeom prst="rect">
            <a:avLst/>
          </a:prstGeom>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5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a:ea typeface="Calibri"/>
                <a:cs typeface="Times New Roman"/>
              </a:rPr>
              <a:t>If you absolutely want the left outcome much more </a:t>
            </a:r>
          </a:p>
          <a:p>
            <a:pPr marL="0" marR="0" indent="0" algn="ctr">
              <a:spcBef>
                <a:spcPts val="0"/>
              </a:spcBef>
              <a:spcAft>
                <a:spcPts val="0"/>
              </a:spcAft>
              <a:buNone/>
            </a:pPr>
            <a:r>
              <a:rPr lang="en-US" sz="2800" dirty="0">
                <a:ea typeface="Calibri"/>
                <a:cs typeface="Times New Roman"/>
              </a:rPr>
              <a:t>than the right outcome, you may move the figure </a:t>
            </a:r>
          </a:p>
          <a:p>
            <a:pPr marL="0" marR="0" indent="0" algn="ctr">
              <a:spcBef>
                <a:spcPts val="0"/>
              </a:spcBef>
              <a:spcAft>
                <a:spcPts val="0"/>
              </a:spcAft>
              <a:buNone/>
            </a:pPr>
            <a:r>
              <a:rPr lang="en-US" sz="2800" dirty="0">
                <a:ea typeface="Calibri"/>
                <a:cs typeface="Times New Roman"/>
              </a:rPr>
              <a:t>all the way to the left – like shown now.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sp>
        <p:nvSpPr>
          <p:cNvPr id="7"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634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a:ea typeface="Calibri"/>
                <a:cs typeface="Times New Roman"/>
              </a:rPr>
              <a:t>If you absolutely want the left outcome much more </a:t>
            </a:r>
          </a:p>
          <a:p>
            <a:pPr marL="0" marR="0" indent="0" algn="ctr">
              <a:spcBef>
                <a:spcPts val="0"/>
              </a:spcBef>
              <a:spcAft>
                <a:spcPts val="0"/>
              </a:spcAft>
              <a:buNone/>
            </a:pPr>
            <a:r>
              <a:rPr lang="en-US" sz="2800" dirty="0">
                <a:ea typeface="Calibri"/>
                <a:cs typeface="Times New Roman"/>
              </a:rPr>
              <a:t>than the right outcome, you may move the figure </a:t>
            </a:r>
          </a:p>
          <a:p>
            <a:pPr marL="0" marR="0" indent="0" algn="ctr">
              <a:spcBef>
                <a:spcPts val="0"/>
              </a:spcBef>
              <a:spcAft>
                <a:spcPts val="0"/>
              </a:spcAft>
              <a:buNone/>
            </a:pPr>
            <a:r>
              <a:rPr lang="en-US" sz="2800" dirty="0">
                <a:ea typeface="Calibri"/>
                <a:cs typeface="Times New Roman"/>
              </a:rPr>
              <a:t>all the way to the left – like shown now.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6" name="Picture 5" descr="Screen Shot 2014-09-11 at 11.15.43 AM.png"/>
          <p:cNvPicPr>
            <a:picLocks noChangeAspect="1"/>
          </p:cNvPicPr>
          <p:nvPr/>
        </p:nvPicPr>
        <p:blipFill rotWithShape="1">
          <a:blip r:embed="rId4">
            <a:extLst>
              <a:ext uri="{28A0092B-C50C-407E-A947-70E740481C1C}">
                <a14:useLocalDpi xmlns:a14="http://schemas.microsoft.com/office/drawing/2010/main" val="0"/>
              </a:ext>
            </a:extLst>
          </a:blip>
          <a:srcRect l="21736" t="30970" r="27168" b="33046"/>
          <a:stretch/>
        </p:blipFill>
        <p:spPr>
          <a:xfrm>
            <a:off x="1782129" y="3411890"/>
            <a:ext cx="5522976" cy="1687452"/>
          </a:xfrm>
          <a:prstGeom prst="rect">
            <a:avLst/>
          </a:prstGeom>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57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073" y="4837164"/>
            <a:ext cx="8779897" cy="1582504"/>
          </a:xfrm>
        </p:spPr>
        <p:txBody>
          <a:bodyPr>
            <a:normAutofit/>
          </a:bodyPr>
          <a:lstStyle/>
          <a:p>
            <a:pPr marL="0" indent="0" algn="ctr">
              <a:buNone/>
            </a:pPr>
            <a:r>
              <a:rPr lang="en-US" sz="2800" dirty="0" smtClean="0"/>
              <a:t>Try to earn as many points as possible! </a:t>
            </a:r>
          </a:p>
          <a:p>
            <a:pPr marL="0" indent="0" algn="ctr">
              <a:buNone/>
            </a:pPr>
            <a:r>
              <a:rPr lang="en-US" sz="2800" dirty="0" smtClean="0"/>
              <a:t>Remember that you will be paid </a:t>
            </a:r>
          </a:p>
          <a:p>
            <a:pPr marL="0" indent="0" algn="ctr">
              <a:spcBef>
                <a:spcPts val="0"/>
              </a:spcBef>
              <a:buNone/>
            </a:pPr>
            <a:r>
              <a:rPr lang="en-US" sz="2800" dirty="0" smtClean="0"/>
              <a:t>based on the total number of points you earn!</a:t>
            </a:r>
            <a:endParaRPr lang="en-US" sz="2800"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992" t="3831" r="31033" b="52453"/>
          <a:stretch/>
        </p:blipFill>
        <p:spPr bwMode="auto">
          <a:xfrm>
            <a:off x="2277533" y="406399"/>
            <a:ext cx="4275667" cy="424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0" name="Right Arrow 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2" name="Right Arrow 1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1179599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a:ea typeface="Calibri"/>
                <a:cs typeface="Times New Roman"/>
              </a:rPr>
              <a:t>If you absolutely want the left outcome much more </a:t>
            </a:r>
          </a:p>
          <a:p>
            <a:pPr marL="0" marR="0" indent="0" algn="ctr">
              <a:spcBef>
                <a:spcPts val="0"/>
              </a:spcBef>
              <a:spcAft>
                <a:spcPts val="0"/>
              </a:spcAft>
              <a:buNone/>
            </a:pPr>
            <a:r>
              <a:rPr lang="en-US" sz="2800" dirty="0">
                <a:ea typeface="Calibri"/>
                <a:cs typeface="Times New Roman"/>
              </a:rPr>
              <a:t>than the right outcome, you may move the figure </a:t>
            </a:r>
          </a:p>
          <a:p>
            <a:pPr marL="0" marR="0" indent="0" algn="ctr">
              <a:spcBef>
                <a:spcPts val="0"/>
              </a:spcBef>
              <a:spcAft>
                <a:spcPts val="0"/>
              </a:spcAft>
              <a:buNone/>
            </a:pPr>
            <a:r>
              <a:rPr lang="en-US" sz="2800" dirty="0">
                <a:ea typeface="Calibri"/>
                <a:cs typeface="Times New Roman"/>
              </a:rPr>
              <a:t>all the way to the left – like shown now.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2" name="Picture 1" descr="Screen Shot 2014-09-11 at 11.15.48 AM.png"/>
          <p:cNvPicPr>
            <a:picLocks noChangeAspect="1"/>
          </p:cNvPicPr>
          <p:nvPr/>
        </p:nvPicPr>
        <p:blipFill rotWithShape="1">
          <a:blip r:embed="rId4">
            <a:extLst>
              <a:ext uri="{28A0092B-C50C-407E-A947-70E740481C1C}">
                <a14:useLocalDpi xmlns:a14="http://schemas.microsoft.com/office/drawing/2010/main" val="0"/>
              </a:ext>
            </a:extLst>
          </a:blip>
          <a:srcRect l="15228" t="29030" r="17429" b="37510"/>
          <a:stretch/>
        </p:blipFill>
        <p:spPr>
          <a:xfrm>
            <a:off x="920944" y="3429000"/>
            <a:ext cx="7264381" cy="1589732"/>
          </a:xfrm>
          <a:prstGeom prst="rect">
            <a:avLst/>
          </a:prstGeom>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9678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a:ea typeface="Calibri"/>
                <a:cs typeface="Times New Roman"/>
              </a:rPr>
              <a:t>If you absolutely want the left outcome much more </a:t>
            </a:r>
          </a:p>
          <a:p>
            <a:pPr marL="0" marR="0" indent="0" algn="ctr">
              <a:spcBef>
                <a:spcPts val="0"/>
              </a:spcBef>
              <a:spcAft>
                <a:spcPts val="0"/>
              </a:spcAft>
              <a:buNone/>
            </a:pPr>
            <a:r>
              <a:rPr lang="en-US" sz="2800" dirty="0">
                <a:ea typeface="Calibri"/>
                <a:cs typeface="Times New Roman"/>
              </a:rPr>
              <a:t>than the right outcome, you may move the figure </a:t>
            </a:r>
          </a:p>
          <a:p>
            <a:pPr marL="0" marR="0" indent="0" algn="ctr">
              <a:spcBef>
                <a:spcPts val="0"/>
              </a:spcBef>
              <a:spcAft>
                <a:spcPts val="0"/>
              </a:spcAft>
              <a:buNone/>
            </a:pPr>
            <a:r>
              <a:rPr lang="en-US" sz="2800" dirty="0">
                <a:ea typeface="Calibri"/>
                <a:cs typeface="Times New Roman"/>
              </a:rPr>
              <a:t>all the way to the left – like shown now.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2" name="Picture 1" descr="Screen Shot 2014-09-11 at 11.15.53 AM.png"/>
          <p:cNvPicPr>
            <a:picLocks noChangeAspect="1"/>
          </p:cNvPicPr>
          <p:nvPr/>
        </p:nvPicPr>
        <p:blipFill rotWithShape="1">
          <a:blip r:embed="rId4">
            <a:extLst>
              <a:ext uri="{28A0092B-C50C-407E-A947-70E740481C1C}">
                <a14:useLocalDpi xmlns:a14="http://schemas.microsoft.com/office/drawing/2010/main" val="0"/>
              </a:ext>
            </a:extLst>
          </a:blip>
          <a:srcRect l="15037" t="29904" r="18729" b="36272"/>
          <a:stretch/>
        </p:blipFill>
        <p:spPr>
          <a:xfrm>
            <a:off x="932631" y="3406724"/>
            <a:ext cx="7242771" cy="1589771"/>
          </a:xfrm>
          <a:prstGeom prst="rect">
            <a:avLst/>
          </a:prstGeom>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9678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a:ea typeface="Calibri"/>
                <a:cs typeface="Times New Roman"/>
              </a:rPr>
              <a:t>If you absolutely want the left outcome much more </a:t>
            </a:r>
          </a:p>
          <a:p>
            <a:pPr marL="0" marR="0" indent="0" algn="ctr">
              <a:spcBef>
                <a:spcPts val="0"/>
              </a:spcBef>
              <a:spcAft>
                <a:spcPts val="0"/>
              </a:spcAft>
              <a:buNone/>
            </a:pPr>
            <a:r>
              <a:rPr lang="en-US" sz="2800" dirty="0">
                <a:ea typeface="Calibri"/>
                <a:cs typeface="Times New Roman"/>
              </a:rPr>
              <a:t>than the right outcome, you may move the figure </a:t>
            </a:r>
          </a:p>
          <a:p>
            <a:pPr marL="0" marR="0" indent="0" algn="ctr">
              <a:spcBef>
                <a:spcPts val="0"/>
              </a:spcBef>
              <a:spcAft>
                <a:spcPts val="0"/>
              </a:spcAft>
              <a:buNone/>
            </a:pPr>
            <a:r>
              <a:rPr lang="en-US" sz="2800" dirty="0">
                <a:ea typeface="Calibri"/>
                <a:cs typeface="Times New Roman"/>
              </a:rPr>
              <a:t>all the way to the left – like shown now.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2" name="Picture 1" descr="Screen Shot 2014-09-11 at 11.15.57 AM.png"/>
          <p:cNvPicPr>
            <a:picLocks noChangeAspect="1"/>
          </p:cNvPicPr>
          <p:nvPr/>
        </p:nvPicPr>
        <p:blipFill rotWithShape="1">
          <a:blip r:embed="rId4">
            <a:extLst>
              <a:ext uri="{28A0092B-C50C-407E-A947-70E740481C1C}">
                <a14:useLocalDpi xmlns:a14="http://schemas.microsoft.com/office/drawing/2010/main" val="0"/>
              </a:ext>
            </a:extLst>
          </a:blip>
          <a:srcRect l="23601" t="30666" r="28160" b="36536"/>
          <a:stretch/>
        </p:blipFill>
        <p:spPr>
          <a:xfrm>
            <a:off x="1774028" y="3458878"/>
            <a:ext cx="5438979" cy="1589980"/>
          </a:xfrm>
          <a:prstGeom prst="rect">
            <a:avLst/>
          </a:prstGeom>
        </p:spPr>
      </p:pic>
      <p:sp>
        <p:nvSpPr>
          <p:cNvPr id="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1" name="Right Arrow 10"/>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9678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a:ea typeface="Calibri"/>
                <a:cs typeface="Times New Roman"/>
              </a:rPr>
              <a:t>If you absolutely want the left outcome much more </a:t>
            </a:r>
          </a:p>
          <a:p>
            <a:pPr marL="0" marR="0" indent="0" algn="ctr">
              <a:spcBef>
                <a:spcPts val="0"/>
              </a:spcBef>
              <a:spcAft>
                <a:spcPts val="0"/>
              </a:spcAft>
              <a:buNone/>
            </a:pPr>
            <a:r>
              <a:rPr lang="en-US" sz="2800" dirty="0">
                <a:ea typeface="Calibri"/>
                <a:cs typeface="Times New Roman"/>
              </a:rPr>
              <a:t>than the right outcome, you may move the figure </a:t>
            </a:r>
          </a:p>
          <a:p>
            <a:pPr marL="0" marR="0" indent="0" algn="ctr">
              <a:spcBef>
                <a:spcPts val="0"/>
              </a:spcBef>
              <a:spcAft>
                <a:spcPts val="0"/>
              </a:spcAft>
              <a:buNone/>
            </a:pPr>
            <a:r>
              <a:rPr lang="en-US" sz="2800" dirty="0">
                <a:ea typeface="Calibri"/>
                <a:cs typeface="Times New Roman"/>
              </a:rPr>
              <a:t>all the way to the left – like shown now.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2" name="Picture 1" descr="Screen Shot 2014-09-11 at 11.16.02 AM.png"/>
          <p:cNvPicPr>
            <a:picLocks noChangeAspect="1"/>
          </p:cNvPicPr>
          <p:nvPr/>
        </p:nvPicPr>
        <p:blipFill rotWithShape="1">
          <a:blip r:embed="rId4">
            <a:extLst>
              <a:ext uri="{28A0092B-C50C-407E-A947-70E740481C1C}">
                <a14:useLocalDpi xmlns:a14="http://schemas.microsoft.com/office/drawing/2010/main" val="0"/>
              </a:ext>
            </a:extLst>
          </a:blip>
          <a:srcRect l="14007" t="27082" r="19457" b="38028"/>
          <a:stretch/>
        </p:blipFill>
        <p:spPr>
          <a:xfrm>
            <a:off x="932631" y="3422832"/>
            <a:ext cx="7242771" cy="1592720"/>
          </a:xfrm>
          <a:prstGeom prst="rect">
            <a:avLst/>
          </a:prstGeom>
        </p:spPr>
      </p:pic>
      <p:sp>
        <p:nvSpPr>
          <p:cNvPr id="12"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3" name="Right Arrow 12"/>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5" name="Right Arrow 14"/>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8369678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smtClean="0">
                <a:ea typeface="Calibri"/>
                <a:cs typeface="Times New Roman"/>
              </a:rPr>
              <a:t>If you are completely unsure which one you want to </a:t>
            </a:r>
          </a:p>
          <a:p>
            <a:pPr marL="0" marR="0" indent="0" algn="ctr">
              <a:spcBef>
                <a:spcPts val="0"/>
              </a:spcBef>
              <a:spcAft>
                <a:spcPts val="0"/>
              </a:spcAft>
              <a:buNone/>
            </a:pPr>
            <a:r>
              <a:rPr lang="en-US" sz="2800" dirty="0" smtClean="0">
                <a:ea typeface="Calibri"/>
                <a:cs typeface="Times New Roman"/>
              </a:rPr>
              <a:t>happen more, you may place the figure in the very middle, like shown now. </a:t>
            </a:r>
          </a:p>
          <a:p>
            <a:pPr marL="0" marR="0" indent="0" algn="ctr">
              <a:spcBef>
                <a:spcPts val="0"/>
              </a:spcBef>
              <a:spcAft>
                <a:spcPts val="0"/>
              </a:spcAft>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0" name="Picture 9" descr="Screen Shot 2014-09-11 at 11.16.02 AM.png"/>
          <p:cNvPicPr>
            <a:picLocks noChangeAspect="1"/>
          </p:cNvPicPr>
          <p:nvPr/>
        </p:nvPicPr>
        <p:blipFill rotWithShape="1">
          <a:blip r:embed="rId4">
            <a:extLst>
              <a:ext uri="{28A0092B-C50C-407E-A947-70E740481C1C}">
                <a14:useLocalDpi xmlns:a14="http://schemas.microsoft.com/office/drawing/2010/main" val="0"/>
              </a:ext>
            </a:extLst>
          </a:blip>
          <a:srcRect l="14007" t="27082" r="19457" b="38028"/>
          <a:stretch/>
        </p:blipFill>
        <p:spPr>
          <a:xfrm>
            <a:off x="932631" y="3422832"/>
            <a:ext cx="7242771" cy="1592720"/>
          </a:xfrm>
          <a:prstGeom prst="rect">
            <a:avLst/>
          </a:prstGeom>
        </p:spPr>
      </p:pic>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98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smtClean="0">
                <a:ea typeface="Calibri"/>
                <a:cs typeface="Times New Roman"/>
              </a:rPr>
              <a:t>If you are completely unsure which one you want to </a:t>
            </a:r>
          </a:p>
          <a:p>
            <a:pPr marL="0" marR="0" indent="0" algn="ctr">
              <a:spcBef>
                <a:spcPts val="0"/>
              </a:spcBef>
              <a:spcAft>
                <a:spcPts val="0"/>
              </a:spcAft>
              <a:buNone/>
            </a:pPr>
            <a:r>
              <a:rPr lang="en-US" sz="2800" dirty="0" smtClean="0">
                <a:ea typeface="Calibri"/>
                <a:cs typeface="Times New Roman"/>
              </a:rPr>
              <a:t>happen more, you may place the figure in the very middle, like shown now. </a:t>
            </a:r>
          </a:p>
          <a:p>
            <a:pPr marL="0" marR="0" indent="0" algn="ctr">
              <a:spcBef>
                <a:spcPts val="0"/>
              </a:spcBef>
              <a:spcAft>
                <a:spcPts val="0"/>
              </a:spcAft>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0" name="Picture 9" descr="Screen Shot 2014-09-11 at 11.15.57 AM.png"/>
          <p:cNvPicPr>
            <a:picLocks noChangeAspect="1"/>
          </p:cNvPicPr>
          <p:nvPr/>
        </p:nvPicPr>
        <p:blipFill rotWithShape="1">
          <a:blip r:embed="rId4">
            <a:extLst>
              <a:ext uri="{28A0092B-C50C-407E-A947-70E740481C1C}">
                <a14:useLocalDpi xmlns:a14="http://schemas.microsoft.com/office/drawing/2010/main" val="0"/>
              </a:ext>
            </a:extLst>
          </a:blip>
          <a:srcRect l="23601" t="30666" r="28160" b="36536"/>
          <a:stretch/>
        </p:blipFill>
        <p:spPr>
          <a:xfrm>
            <a:off x="1774028" y="3458878"/>
            <a:ext cx="5438979" cy="1589980"/>
          </a:xfrm>
          <a:prstGeom prst="rect">
            <a:avLst/>
          </a:prstGeom>
        </p:spPr>
      </p:pic>
      <p:sp>
        <p:nvSpPr>
          <p:cNvPr id="11"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2" name="Right Arrow 11"/>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9188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smtClean="0">
                <a:ea typeface="Calibri"/>
                <a:cs typeface="Times New Roman"/>
              </a:rPr>
              <a:t>If you are completely unsure which one you want to </a:t>
            </a:r>
          </a:p>
          <a:p>
            <a:pPr marL="0" marR="0" indent="0" algn="ctr">
              <a:spcBef>
                <a:spcPts val="0"/>
              </a:spcBef>
              <a:spcAft>
                <a:spcPts val="0"/>
              </a:spcAft>
              <a:buNone/>
            </a:pPr>
            <a:r>
              <a:rPr lang="en-US" sz="2800" dirty="0" smtClean="0">
                <a:ea typeface="Calibri"/>
                <a:cs typeface="Times New Roman"/>
              </a:rPr>
              <a:t>happen more, you may place the figure in the very middle, like shown now. </a:t>
            </a:r>
          </a:p>
          <a:p>
            <a:pPr marL="0" marR="0" indent="0" algn="ctr">
              <a:spcBef>
                <a:spcPts val="0"/>
              </a:spcBef>
              <a:spcAft>
                <a:spcPts val="0"/>
              </a:spcAft>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11" name="Rectangle 10"/>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3" name="Picture 12" descr="Screen Shot 2014-09-11 at 11.15.53 AM.png"/>
          <p:cNvPicPr>
            <a:picLocks noChangeAspect="1"/>
          </p:cNvPicPr>
          <p:nvPr/>
        </p:nvPicPr>
        <p:blipFill rotWithShape="1">
          <a:blip r:embed="rId4">
            <a:extLst>
              <a:ext uri="{28A0092B-C50C-407E-A947-70E740481C1C}">
                <a14:useLocalDpi xmlns:a14="http://schemas.microsoft.com/office/drawing/2010/main" val="0"/>
              </a:ext>
            </a:extLst>
          </a:blip>
          <a:srcRect l="15037" t="29904" r="18729" b="36272"/>
          <a:stretch/>
        </p:blipFill>
        <p:spPr>
          <a:xfrm>
            <a:off x="932631" y="3406724"/>
            <a:ext cx="7242771" cy="1589771"/>
          </a:xfrm>
          <a:prstGeom prst="rect">
            <a:avLst/>
          </a:prstGeom>
        </p:spPr>
      </p:pic>
      <p:sp>
        <p:nvSpPr>
          <p:cNvPr id="8"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9" name="Right Arrow 8"/>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36899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smtClean="0">
                <a:ea typeface="Calibri"/>
                <a:cs typeface="Times New Roman"/>
              </a:rPr>
              <a:t>If you are completely unsure which one you want to </a:t>
            </a:r>
          </a:p>
          <a:p>
            <a:pPr marL="0" marR="0" indent="0" algn="ctr">
              <a:spcBef>
                <a:spcPts val="0"/>
              </a:spcBef>
              <a:spcAft>
                <a:spcPts val="0"/>
              </a:spcAft>
              <a:buNone/>
            </a:pPr>
            <a:r>
              <a:rPr lang="en-US" sz="2800" dirty="0" smtClean="0">
                <a:ea typeface="Calibri"/>
                <a:cs typeface="Times New Roman"/>
              </a:rPr>
              <a:t>happen more, you may place the figure in the very middle, like shown now. </a:t>
            </a:r>
          </a:p>
          <a:p>
            <a:pPr marL="0" marR="0" indent="0" algn="ctr">
              <a:spcBef>
                <a:spcPts val="0"/>
              </a:spcBef>
              <a:spcAft>
                <a:spcPts val="0"/>
              </a:spcAft>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11" name="Rectangle 10"/>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3" name="Picture 12" descr="Screen Shot 2014-09-11 at 11.15.53 AM.png"/>
          <p:cNvPicPr>
            <a:picLocks noChangeAspect="1"/>
          </p:cNvPicPr>
          <p:nvPr/>
        </p:nvPicPr>
        <p:blipFill rotWithShape="1">
          <a:blip r:embed="rId4">
            <a:extLst>
              <a:ext uri="{28A0092B-C50C-407E-A947-70E740481C1C}">
                <a14:useLocalDpi xmlns:a14="http://schemas.microsoft.com/office/drawing/2010/main" val="0"/>
              </a:ext>
            </a:extLst>
          </a:blip>
          <a:srcRect l="15037" t="29904" r="18729" b="36272"/>
          <a:stretch/>
        </p:blipFill>
        <p:spPr>
          <a:xfrm>
            <a:off x="932631" y="3406724"/>
            <a:ext cx="7242771" cy="1589771"/>
          </a:xfrm>
          <a:prstGeom prst="rect">
            <a:avLst/>
          </a:prstGeom>
        </p:spPr>
      </p:pic>
      <p:sp>
        <p:nvSpPr>
          <p:cNvPr id="10" name="Rectangle 9"/>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5" name="Picture 14" descr="Screen Shot 2014-09-11 at 11.15.48 AM.png"/>
          <p:cNvPicPr>
            <a:picLocks noChangeAspect="1"/>
          </p:cNvPicPr>
          <p:nvPr/>
        </p:nvPicPr>
        <p:blipFill rotWithShape="1">
          <a:blip r:embed="rId5">
            <a:extLst>
              <a:ext uri="{28A0092B-C50C-407E-A947-70E740481C1C}">
                <a14:useLocalDpi xmlns:a14="http://schemas.microsoft.com/office/drawing/2010/main" val="0"/>
              </a:ext>
            </a:extLst>
          </a:blip>
          <a:srcRect l="15228" t="29030" r="17429" b="37510"/>
          <a:stretch/>
        </p:blipFill>
        <p:spPr>
          <a:xfrm>
            <a:off x="920944" y="3429000"/>
            <a:ext cx="7264381" cy="1589732"/>
          </a:xfrm>
          <a:prstGeom prst="rect">
            <a:avLst/>
          </a:prstGeom>
        </p:spPr>
      </p:pic>
      <p:sp>
        <p:nvSpPr>
          <p:cNvPr id="16"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7" name="Right Arrow 16"/>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0051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a:bodyPr>
          <a:lstStyle/>
          <a:p>
            <a:pPr marL="0" marR="0" indent="0" algn="ctr">
              <a:spcBef>
                <a:spcPts val="0"/>
              </a:spcBef>
              <a:spcAft>
                <a:spcPts val="0"/>
              </a:spcAft>
              <a:buNone/>
            </a:pPr>
            <a:r>
              <a:rPr lang="en-US" sz="2800" dirty="0" smtClean="0">
                <a:ea typeface="Calibri"/>
                <a:cs typeface="Times New Roman"/>
              </a:rPr>
              <a:t>If you are completely unsure which one you want to </a:t>
            </a:r>
          </a:p>
          <a:p>
            <a:pPr marL="0" marR="0" indent="0" algn="ctr">
              <a:spcBef>
                <a:spcPts val="0"/>
              </a:spcBef>
              <a:spcAft>
                <a:spcPts val="0"/>
              </a:spcAft>
              <a:buNone/>
            </a:pPr>
            <a:r>
              <a:rPr lang="en-US" sz="2800" dirty="0" smtClean="0">
                <a:ea typeface="Calibri"/>
                <a:cs typeface="Times New Roman"/>
              </a:rPr>
              <a:t>happen more, you may place the figure in the very middle, like shown now. </a:t>
            </a:r>
          </a:p>
          <a:p>
            <a:pPr marL="0" marR="0" indent="0" algn="ctr">
              <a:spcBef>
                <a:spcPts val="0"/>
              </a:spcBef>
              <a:spcAft>
                <a:spcPts val="0"/>
              </a:spcAft>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11" name="Rectangle 10"/>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3" name="Picture 12" descr="Screen Shot 2014-09-11 at 11.15.53 AM.png"/>
          <p:cNvPicPr>
            <a:picLocks noChangeAspect="1"/>
          </p:cNvPicPr>
          <p:nvPr/>
        </p:nvPicPr>
        <p:blipFill rotWithShape="1">
          <a:blip r:embed="rId4">
            <a:extLst>
              <a:ext uri="{28A0092B-C50C-407E-A947-70E740481C1C}">
                <a14:useLocalDpi xmlns:a14="http://schemas.microsoft.com/office/drawing/2010/main" val="0"/>
              </a:ext>
            </a:extLst>
          </a:blip>
          <a:srcRect l="15037" t="29904" r="18729" b="36272"/>
          <a:stretch/>
        </p:blipFill>
        <p:spPr>
          <a:xfrm>
            <a:off x="932631" y="3406724"/>
            <a:ext cx="7242771" cy="1589771"/>
          </a:xfrm>
          <a:prstGeom prst="rect">
            <a:avLst/>
          </a:prstGeom>
        </p:spPr>
      </p:pic>
      <p:sp>
        <p:nvSpPr>
          <p:cNvPr id="10" name="Rectangle 9"/>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5" name="Picture 14" descr="Screen Shot 2014-09-11 at 11.15.48 AM.png"/>
          <p:cNvPicPr>
            <a:picLocks noChangeAspect="1"/>
          </p:cNvPicPr>
          <p:nvPr/>
        </p:nvPicPr>
        <p:blipFill rotWithShape="1">
          <a:blip r:embed="rId5">
            <a:extLst>
              <a:ext uri="{28A0092B-C50C-407E-A947-70E740481C1C}">
                <a14:useLocalDpi xmlns:a14="http://schemas.microsoft.com/office/drawing/2010/main" val="0"/>
              </a:ext>
            </a:extLst>
          </a:blip>
          <a:srcRect l="15228" t="29030" r="17429" b="37510"/>
          <a:stretch/>
        </p:blipFill>
        <p:spPr>
          <a:xfrm>
            <a:off x="920944" y="3429000"/>
            <a:ext cx="7264381" cy="1589732"/>
          </a:xfrm>
          <a:prstGeom prst="rect">
            <a:avLst/>
          </a:prstGeom>
        </p:spPr>
      </p:pic>
      <p:sp>
        <p:nvSpPr>
          <p:cNvPr id="16" name="Rectangle 15"/>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8" name="Picture 17" descr="Screen Shot 2014-09-11 at 11.15.43 AM.png"/>
          <p:cNvPicPr>
            <a:picLocks noChangeAspect="1"/>
          </p:cNvPicPr>
          <p:nvPr/>
        </p:nvPicPr>
        <p:blipFill rotWithShape="1">
          <a:blip r:embed="rId6">
            <a:extLst>
              <a:ext uri="{28A0092B-C50C-407E-A947-70E740481C1C}">
                <a14:useLocalDpi xmlns:a14="http://schemas.microsoft.com/office/drawing/2010/main" val="0"/>
              </a:ext>
            </a:extLst>
          </a:blip>
          <a:srcRect l="21736" t="30970" r="27168" b="33046"/>
          <a:stretch/>
        </p:blipFill>
        <p:spPr>
          <a:xfrm>
            <a:off x="1782129" y="3411890"/>
            <a:ext cx="5522976" cy="1687452"/>
          </a:xfrm>
          <a:prstGeom prst="rect">
            <a:avLst/>
          </a:prstGeom>
        </p:spPr>
      </p:pic>
      <p:sp>
        <p:nvSpPr>
          <p:cNvPr id="19"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20" name="Right Arrow 19"/>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22" name="Right Arrow 21"/>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3269067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2" y="160593"/>
            <a:ext cx="9130193" cy="3051244"/>
          </a:xfrm>
        </p:spPr>
        <p:txBody>
          <a:bodyPr>
            <a:normAutofit fontScale="92500" lnSpcReduction="10000"/>
          </a:bodyPr>
          <a:lstStyle/>
          <a:p>
            <a:pPr marL="0" marR="0" indent="0" algn="ctr">
              <a:spcBef>
                <a:spcPts val="0"/>
              </a:spcBef>
              <a:spcAft>
                <a:spcPts val="0"/>
              </a:spcAft>
              <a:buNone/>
            </a:pPr>
            <a:r>
              <a:rPr lang="en-US" sz="2800" dirty="0">
                <a:ea typeface="Calibri"/>
                <a:cs typeface="Times New Roman"/>
              </a:rPr>
              <a:t>The closer you are to one side, the more likely that outcome will be to happen; and likewise, the further away you are from one side, the less likely that outcome will be to happen. </a:t>
            </a:r>
            <a:endParaRPr lang="en-US" sz="2800" dirty="0" smtClean="0">
              <a:ea typeface="Calibri"/>
              <a:cs typeface="Times New Roman"/>
            </a:endParaRPr>
          </a:p>
          <a:p>
            <a:pPr marL="0" marR="0" indent="0" algn="ctr">
              <a:spcBef>
                <a:spcPts val="0"/>
              </a:spcBef>
              <a:spcAft>
                <a:spcPts val="0"/>
              </a:spcAft>
              <a:buNone/>
            </a:pP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So</a:t>
            </a:r>
            <a:r>
              <a:rPr lang="en-US" sz="2800" dirty="0">
                <a:ea typeface="Calibri"/>
                <a:cs typeface="Times New Roman"/>
              </a:rPr>
              <a:t>, for example, if you </a:t>
            </a:r>
            <a:r>
              <a:rPr lang="en-US" sz="2800" dirty="0" smtClean="0">
                <a:ea typeface="Calibri"/>
                <a:cs typeface="Times New Roman"/>
              </a:rPr>
              <a:t>moved all </a:t>
            </a:r>
            <a:r>
              <a:rPr lang="en-US" sz="2800" dirty="0">
                <a:ea typeface="Calibri"/>
                <a:cs typeface="Times New Roman"/>
              </a:rPr>
              <a:t>the way to one </a:t>
            </a:r>
            <a:r>
              <a:rPr lang="en-US" sz="2800" dirty="0" smtClean="0">
                <a:ea typeface="Calibri"/>
                <a:cs typeface="Times New Roman"/>
              </a:rPr>
              <a:t>side (like shown), </a:t>
            </a:r>
            <a:r>
              <a:rPr lang="en-US" sz="2800" dirty="0">
                <a:ea typeface="Calibri"/>
                <a:cs typeface="Times New Roman"/>
              </a:rPr>
              <a:t>you </a:t>
            </a:r>
            <a:r>
              <a:rPr lang="en-US" sz="2800" dirty="0" smtClean="0">
                <a:ea typeface="Calibri"/>
                <a:cs typeface="Times New Roman"/>
              </a:rPr>
              <a:t>would have </a:t>
            </a:r>
            <a:r>
              <a:rPr lang="en-US" sz="2800" dirty="0">
                <a:ea typeface="Calibri"/>
                <a:cs typeface="Times New Roman"/>
              </a:rPr>
              <a:t>a 90% chance of </a:t>
            </a:r>
            <a:r>
              <a:rPr lang="en-US" sz="2800" dirty="0" smtClean="0">
                <a:ea typeface="Calibri"/>
                <a:cs typeface="Times New Roman"/>
              </a:rPr>
              <a:t>the nearest outcome occurring; </a:t>
            </a:r>
            <a:r>
              <a:rPr lang="en-US" sz="2800" dirty="0">
                <a:ea typeface="Calibri"/>
                <a:cs typeface="Times New Roman"/>
              </a:rPr>
              <a:t>but </a:t>
            </a:r>
            <a:r>
              <a:rPr lang="en-US" sz="2800" dirty="0" smtClean="0">
                <a:ea typeface="Calibri"/>
                <a:cs typeface="Times New Roman"/>
              </a:rPr>
              <a:t>still </a:t>
            </a:r>
            <a:r>
              <a:rPr lang="en-US" sz="2800" dirty="0">
                <a:ea typeface="Calibri"/>
                <a:cs typeface="Times New Roman"/>
              </a:rPr>
              <a:t>a 10% chance </a:t>
            </a:r>
            <a:r>
              <a:rPr lang="en-US" sz="2800" dirty="0" smtClean="0">
                <a:ea typeface="Calibri"/>
                <a:cs typeface="Times New Roman"/>
              </a:rPr>
              <a:t>of the </a:t>
            </a:r>
            <a:r>
              <a:rPr lang="en-US" sz="2800" dirty="0">
                <a:ea typeface="Calibri"/>
                <a:cs typeface="Times New Roman"/>
              </a:rPr>
              <a:t>other </a:t>
            </a:r>
            <a:r>
              <a:rPr lang="en-US" sz="2800" dirty="0" smtClean="0">
                <a:ea typeface="Calibri"/>
                <a:cs typeface="Times New Roman"/>
              </a:rPr>
              <a:t>outcome occurring. </a:t>
            </a:r>
            <a:endParaRPr lang="en-US" sz="2800" dirty="0">
              <a:ea typeface="Calibri"/>
              <a:cs typeface="Times New Roman"/>
            </a:endParaRPr>
          </a:p>
          <a:p>
            <a:pPr marL="0" marR="0" indent="0" algn="ctr">
              <a:spcBef>
                <a:spcPts val="0"/>
              </a:spcBef>
              <a:spcAft>
                <a:spcPts val="0"/>
              </a:spcAft>
              <a:buNone/>
            </a:pPr>
            <a:r>
              <a:rPr lang="en-US" sz="2800" dirty="0" smtClean="0">
                <a:ea typeface="Calibri"/>
                <a:cs typeface="Times New Roman"/>
              </a:rPr>
              <a:t>  </a:t>
            </a:r>
          </a:p>
          <a:p>
            <a:pPr marL="0" marR="0" indent="0" algn="ctr">
              <a:spcBef>
                <a:spcPts val="0"/>
              </a:spcBef>
              <a:spcAft>
                <a:spcPts val="0"/>
              </a:spcAft>
              <a:buNone/>
            </a:pPr>
            <a:endParaRPr lang="en-US" sz="2800" dirty="0">
              <a:ea typeface="Calibri"/>
              <a:cs typeface="Times New Roman"/>
            </a:endParaRPr>
          </a:p>
        </p:txBody>
      </p:sp>
      <p:sp>
        <p:nvSpPr>
          <p:cNvPr id="8" name="Rectangle 7"/>
          <p:cNvSpPr/>
          <p:nvPr/>
        </p:nvSpPr>
        <p:spPr>
          <a:xfrm>
            <a:off x="58671" y="3406724"/>
            <a:ext cx="9019600" cy="170254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9-11 at 11.13.46 AM.png"/>
          <p:cNvPicPr>
            <a:picLocks noChangeAspect="1"/>
          </p:cNvPicPr>
          <p:nvPr/>
        </p:nvPicPr>
        <p:blipFill rotWithShape="1">
          <a:blip r:embed="rId3">
            <a:extLst>
              <a:ext uri="{28A0092B-C50C-407E-A947-70E740481C1C}">
                <a14:useLocalDpi xmlns:a14="http://schemas.microsoft.com/office/drawing/2010/main" val="0"/>
              </a:ext>
            </a:extLst>
          </a:blip>
          <a:srcRect l="9652" t="28389" r="11480" b="34160"/>
          <a:stretch/>
        </p:blipFill>
        <p:spPr>
          <a:xfrm>
            <a:off x="58671" y="3406724"/>
            <a:ext cx="9019600" cy="1702541"/>
          </a:xfrm>
          <a:prstGeom prst="rect">
            <a:avLst/>
          </a:prstGeom>
        </p:spPr>
      </p:pic>
      <p:pic>
        <p:nvPicPr>
          <p:cNvPr id="10" name="Picture 9" descr="Screen Shot 2014-09-11 at 11.16.02 AM.png"/>
          <p:cNvPicPr>
            <a:picLocks noChangeAspect="1"/>
          </p:cNvPicPr>
          <p:nvPr/>
        </p:nvPicPr>
        <p:blipFill rotWithShape="1">
          <a:blip r:embed="rId4">
            <a:extLst>
              <a:ext uri="{28A0092B-C50C-407E-A947-70E740481C1C}">
                <a14:useLocalDpi xmlns:a14="http://schemas.microsoft.com/office/drawing/2010/main" val="0"/>
              </a:ext>
            </a:extLst>
          </a:blip>
          <a:srcRect l="14007" t="27082" r="19457" b="38028"/>
          <a:stretch/>
        </p:blipFill>
        <p:spPr>
          <a:xfrm>
            <a:off x="932631" y="3422832"/>
            <a:ext cx="7242771" cy="1592720"/>
          </a:xfrm>
          <a:prstGeom prst="rect">
            <a:avLst/>
          </a:prstGeom>
        </p:spPr>
      </p:pic>
      <p:sp>
        <p:nvSpPr>
          <p:cNvPr id="11" name="TextBox 10"/>
          <p:cNvSpPr txBox="1"/>
          <p:nvPr/>
        </p:nvSpPr>
        <p:spPr>
          <a:xfrm>
            <a:off x="126445" y="5221708"/>
            <a:ext cx="1802690" cy="523220"/>
          </a:xfrm>
          <a:prstGeom prst="rect">
            <a:avLst/>
          </a:prstGeom>
          <a:noFill/>
          <a:ln>
            <a:solidFill>
              <a:srgbClr val="FF0000"/>
            </a:solidFill>
          </a:ln>
        </p:spPr>
        <p:txBody>
          <a:bodyPr wrap="square" rtlCol="0">
            <a:spAutoFit/>
          </a:bodyPr>
          <a:lstStyle/>
          <a:p>
            <a:pPr algn="ctr"/>
            <a:r>
              <a:rPr lang="en-US" sz="1400" dirty="0" smtClean="0"/>
              <a:t>90% chance that this outcome would occur</a:t>
            </a:r>
            <a:endParaRPr lang="en-US" sz="1400" dirty="0"/>
          </a:p>
        </p:txBody>
      </p:sp>
      <p:sp>
        <p:nvSpPr>
          <p:cNvPr id="12" name="TextBox 11"/>
          <p:cNvSpPr txBox="1"/>
          <p:nvPr/>
        </p:nvSpPr>
        <p:spPr>
          <a:xfrm>
            <a:off x="7086418" y="5221708"/>
            <a:ext cx="1914031" cy="523220"/>
          </a:xfrm>
          <a:prstGeom prst="rect">
            <a:avLst/>
          </a:prstGeom>
          <a:noFill/>
          <a:ln>
            <a:solidFill>
              <a:srgbClr val="FF0000"/>
            </a:solidFill>
          </a:ln>
        </p:spPr>
        <p:txBody>
          <a:bodyPr wrap="square" rtlCol="0">
            <a:spAutoFit/>
          </a:bodyPr>
          <a:lstStyle/>
          <a:p>
            <a:pPr algn="ctr"/>
            <a:r>
              <a:rPr lang="en-US" sz="1400" dirty="0" smtClean="0"/>
              <a:t>10% chance that this outcome would occur</a:t>
            </a:r>
            <a:endParaRPr lang="en-US" sz="1400" dirty="0"/>
          </a:p>
        </p:txBody>
      </p:sp>
      <p:sp>
        <p:nvSpPr>
          <p:cNvPr id="13" name="Right Brace 12"/>
          <p:cNvSpPr/>
          <p:nvPr/>
        </p:nvSpPr>
        <p:spPr>
          <a:xfrm rot="5400000">
            <a:off x="694324" y="4268033"/>
            <a:ext cx="424574" cy="156033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rot="5400000">
            <a:off x="8003568" y="4268034"/>
            <a:ext cx="424574" cy="156033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Subtitle 8"/>
          <p:cNvSpPr txBox="1">
            <a:spLocks/>
          </p:cNvSpPr>
          <p:nvPr/>
        </p:nvSpPr>
        <p:spPr>
          <a:xfrm>
            <a:off x="13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LEFT</a:t>
            </a:r>
            <a:endParaRPr lang="en-US" sz="1600" dirty="0">
              <a:solidFill>
                <a:schemeClr val="bg2">
                  <a:lumMod val="20000"/>
                  <a:lumOff val="80000"/>
                </a:schemeClr>
              </a:solidFill>
            </a:endParaRPr>
          </a:p>
        </p:txBody>
      </p:sp>
      <p:sp>
        <p:nvSpPr>
          <p:cNvPr id="16" name="Right Arrow 15"/>
          <p:cNvSpPr/>
          <p:nvPr/>
        </p:nvSpPr>
        <p:spPr>
          <a:xfrm rot="10800000">
            <a:off x="400339" y="6388209"/>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bg2">
                    <a:lumMod val="20000"/>
                    <a:lumOff val="80000"/>
                  </a:schemeClr>
                </a:solidFill>
              </a:rPr>
              <a:t>RIGHT</a:t>
            </a:r>
            <a:endParaRPr lang="en-US" sz="1600" dirty="0">
              <a:solidFill>
                <a:schemeClr val="bg2">
                  <a:lumMod val="20000"/>
                  <a:lumOff val="80000"/>
                </a:schemeClr>
              </a:solidFill>
            </a:endParaRPr>
          </a:p>
        </p:txBody>
      </p:sp>
      <p:sp>
        <p:nvSpPr>
          <p:cNvPr id="18" name="Right Arrow 17"/>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FF0000"/>
                </a:solidFill>
              </a:rPr>
              <a:t>PRESS THE RIGHT KEY TO CONTINUE</a:t>
            </a:r>
            <a:endParaRPr lang="en-US" sz="3000" dirty="0">
              <a:solidFill>
                <a:srgbClr val="FF0000"/>
              </a:solidFill>
            </a:endParaRPr>
          </a:p>
        </p:txBody>
      </p:sp>
    </p:spTree>
    <p:extLst>
      <p:ext uri="{BB962C8B-B14F-4D97-AF65-F5344CB8AC3E}">
        <p14:creationId xmlns:p14="http://schemas.microsoft.com/office/powerpoint/2010/main" val="2395329732"/>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39077</TotalTime>
  <Words>12654</Words>
  <Application>Microsoft Office PowerPoint</Application>
  <PresentationFormat>On-screen Show (4:3)</PresentationFormat>
  <Paragraphs>2122</Paragraphs>
  <Slides>283</Slides>
  <Notes>270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283</vt:i4>
      </vt:variant>
    </vt:vector>
  </HeadingPairs>
  <TitlesOfParts>
    <vt:vector size="288" baseType="lpstr">
      <vt:lpstr>Arial</vt:lpstr>
      <vt:lpstr>Calibri</vt:lpstr>
      <vt:lpstr>Times New Roman</vt:lpstr>
      <vt:lpstr>Wingdings</vt:lpstr>
      <vt:lpstr>Black</vt:lpstr>
      <vt:lpstr>Slot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Press the RIGHT key when you are ready to begin.</vt:lpstr>
      <vt:lpstr>MOVING DOTS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Press the RIGHT key when you are ready to begin.</vt:lpstr>
      <vt:lpstr>DOT PROBE</vt:lpstr>
      <vt:lpstr>PowerPoint Presentation</vt:lpstr>
      <vt:lpstr>PowerPoint Presentation</vt:lpstr>
      <vt:lpstr>PowerPoint Presentation</vt:lpstr>
      <vt:lpstr>PowerPoint Presentation</vt:lpstr>
      <vt:lpstr>PowerPoint Presentation</vt:lpstr>
      <vt:lpstr>PowerPoint Presentation</vt:lpstr>
      <vt:lpstr>Press the RIGHT key when you are ready to begin.</vt:lpstr>
      <vt:lpstr>Pictures and Sounds</vt:lpstr>
      <vt:lpstr>PowerPoint Presentation</vt:lpstr>
      <vt:lpstr>PowerPoint Presentation</vt:lpstr>
      <vt:lpstr>PowerPoint Presentation</vt:lpstr>
      <vt:lpstr>Press the RIGHT key when you are ready to begin.</vt:lpstr>
      <vt:lpstr>Baseline</vt:lpstr>
      <vt:lpstr>PowerPoint Presentation</vt:lpstr>
      <vt:lpstr>Press the RIGHT key when you are ready to begin.</vt:lpstr>
      <vt:lpstr>DRIVING</vt:lpstr>
      <vt:lpstr>PowerPoint Presentation</vt:lpstr>
      <vt:lpstr>PowerPoint Presentation</vt:lpstr>
      <vt:lpstr>PowerPoint Presentation</vt:lpstr>
      <vt:lpstr>PowerPoint Presentation</vt:lpstr>
      <vt:lpstr>PowerPoint Presentation</vt:lpstr>
      <vt:lpstr>Press the RIGHT key when you are ready to begin.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Press the RIGHT key when you are ready to begin.</vt:lpstr>
      <vt:lpstr>FACES AND BORDERS</vt:lpstr>
      <vt:lpstr>PowerPoint Presentation</vt:lpstr>
      <vt:lpstr>PowerPoint Presentation</vt:lpstr>
      <vt:lpstr>PowerPoint Presentation</vt:lpstr>
      <vt:lpstr>PowerPoint Presentation</vt:lpstr>
      <vt:lpstr>PowerPoint Presentation</vt:lpstr>
      <vt:lpstr>Press the RIGHT key when you are ready to begin.</vt:lpstr>
      <vt:lpstr>Runway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Press the RIGHT key when you are ready to begin.</vt:lpstr>
      <vt:lpstr>PowerPoint Presentation</vt:lpstr>
      <vt:lpstr>PowerPoint Presentation</vt:lpstr>
      <vt:lpstr>Arrows and Pictures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Press the RIGHT button when you are ready to begin</vt:lpstr>
      <vt:lpstr>Arrows and Pictures</vt:lpstr>
      <vt:lpstr>PowerPoint Presentation</vt:lpstr>
      <vt:lpstr>PowerPoint Presentation</vt:lpstr>
      <vt:lpstr>PowerPoint Presentation</vt:lpstr>
      <vt:lpstr>PowerPoint Presentation</vt:lpstr>
      <vt:lpstr>PowerPoint Presentation</vt:lpstr>
      <vt:lpstr>Press the RIGHT button when you are ready to begin</vt:lpstr>
      <vt:lpstr>Arrows and Pictures</vt:lpstr>
      <vt:lpstr>PowerPoint Presentation</vt:lpstr>
      <vt:lpstr>Press the RIGHT button when you are ready to begin</vt:lpstr>
      <vt:lpstr>Focused 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Press the RIGHT button when you are ready to begin</vt:lpstr>
      <vt:lpstr>Focused Attention</vt:lpstr>
      <vt:lpstr>PowerPoint Presentation</vt:lpstr>
      <vt:lpstr>PowerPoint Presentation</vt:lpstr>
      <vt:lpstr>PowerPoint Presentation</vt:lpstr>
      <vt:lpstr>Press the RIGHT button when you are ready to begin</vt:lpstr>
      <vt:lpstr>Focused Attention</vt:lpstr>
      <vt:lpstr>PowerPoint Presentation</vt:lpstr>
      <vt:lpstr>Press the RIGHT button when you are ready to begin</vt:lpstr>
      <vt:lpstr>Money</vt:lpstr>
      <vt:lpstr>PowerPoint Presentation</vt:lpstr>
      <vt:lpstr>PowerPoint Presentation</vt:lpstr>
      <vt:lpstr>PowerPoint Presentation</vt:lpstr>
      <vt:lpstr>PowerPoint Presentation</vt:lpstr>
      <vt:lpstr>PowerPoint Presentation</vt:lpstr>
      <vt:lpstr>Press the RIGHT button when you are ready to begin</vt:lpstr>
      <vt:lpstr>Money</vt:lpstr>
      <vt:lpstr>PowerPoint Presentation</vt:lpstr>
      <vt:lpstr>PowerPoint Presentation</vt:lpstr>
      <vt:lpstr>Press the RIGHT button when you are ready to begin</vt:lpstr>
      <vt:lpstr>Money</vt:lpstr>
      <vt:lpstr>PowerPoint Presentation</vt:lpstr>
      <vt:lpstr>Press the RIGHT button when you are ready to begin</vt:lpstr>
      <vt:lpstr>Stop Signal</vt:lpstr>
      <vt:lpstr>PowerPoint Presentation</vt:lpstr>
      <vt:lpstr>PowerPoint Presentation</vt:lpstr>
      <vt:lpstr>PowerPoint Presentation</vt:lpstr>
      <vt:lpstr>Press the RIGHT button when you are ready to begin</vt:lpstr>
      <vt:lpstr>Stop Signal</vt:lpstr>
      <vt:lpstr>PowerPoint Presentation</vt:lpstr>
      <vt:lpstr>PowerPoint Presentation</vt:lpstr>
      <vt:lpstr>PowerPoint Presentation</vt:lpstr>
      <vt:lpstr>Press the RIGHT button when you are ready to begin</vt:lpstr>
      <vt:lpstr>Rest</vt:lpstr>
      <vt:lpstr>PowerPoint Presentation</vt:lpstr>
      <vt:lpstr>Press the RIGHT button when you are ready to begin</vt:lpstr>
      <vt:lpstr>Finger Tapping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Heartbeat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Breath 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you are ready, close your eyes, empty your lungs of all air, take as deep a breath as you can, and press the  RIGHT key as soon as you stop inhaling.    When you can not hold your breath any longer, or you reach the maximum limit,  blow into the tube and continue to breathe through the tube for five breaths. </vt:lpstr>
      <vt:lpstr>PowerPoint Presentation</vt:lpstr>
      <vt:lpstr>PowerPoint Presentation</vt:lpstr>
      <vt:lpstr>Ice Bath</vt:lpstr>
      <vt:lpstr>PowerPoint Presentation</vt:lpstr>
      <vt:lpstr>PowerPoint Presentation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Remember, please try not to rest your chin on your hand.     Press the RIGHT key when you are ready to begin.</vt:lpstr>
      <vt:lpstr>Remember, please try not to rest your chin on your hand and please do not chew gum during the experiment.      Press the RIGHT key when you are ready to begin.</vt:lpstr>
      <vt:lpstr>Shapes and Faces</vt:lpstr>
      <vt:lpstr>PowerPoint Presentation</vt:lpstr>
      <vt:lpstr>PowerPoint Presentation</vt:lpstr>
      <vt:lpstr>PowerPoint Presentation</vt:lpstr>
      <vt:lpstr>PowerPoint Presentation</vt:lpstr>
      <vt:lpstr>PowerPoint Presentation</vt:lpstr>
      <vt:lpstr>Press the RIGHT button when you are ready to begin</vt:lpstr>
      <vt:lpstr>Shapes and Faces</vt:lpstr>
      <vt:lpstr>PowerPoint Presentation</vt:lpstr>
      <vt:lpstr>PowerPoint Presentation</vt:lpstr>
      <vt:lpstr>PowerPoint Presentation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lpstr>Press the RIGHT button when you are ready to begin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dc:title>
  <dc:creator>Robin Aupperle</dc:creator>
  <cp:lastModifiedBy>Rayus Kuplicki</cp:lastModifiedBy>
  <cp:revision>385</cp:revision>
  <dcterms:created xsi:type="dcterms:W3CDTF">2014-09-09T19:40:19Z</dcterms:created>
  <dcterms:modified xsi:type="dcterms:W3CDTF">2018-09-28T16:27:27Z</dcterms:modified>
</cp:coreProperties>
</file>